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orsiva" panose="020B0604020202020204" charset="0"/>
      <p:regular r:id="rId35"/>
      <p:bold r:id="rId36"/>
      <p:italic r:id="rId37"/>
      <p:boldItalic r:id="rId38"/>
    </p:embeddedFont>
    <p:embeddedFont>
      <p:font typeface="Ubuntu" panose="020B0604020202020204" charset="0"/>
      <p:regular r:id="rId39"/>
      <p:bold r:id="rId40"/>
      <p:italic r:id="rId41"/>
      <p:boldItalic r:id="rId42"/>
    </p:embeddedFont>
    <p:embeddedFont>
      <p:font typeface="Comfortaa"/>
      <p:regular r:id="rId43"/>
      <p:bold r:id="rId44"/>
    </p:embeddedFont>
    <p:embeddedFont>
      <p:font typeface="Merriweather" panose="020B0604020202020204" charset="0"/>
      <p:regular r:id="rId45"/>
      <p:bold r:id="rId46"/>
    </p:embeddedFont>
    <p:embeddedFont>
      <p:font typeface="Spectral"/>
      <p:regular r:id="rId47"/>
      <p:bold r:id="rId48"/>
      <p:italic r:id="rId49"/>
      <p:boldItalic r:id="rId50"/>
    </p:embeddedFont>
    <p:embeddedFont>
      <p:font typeface="Source Sans Pro" panose="020B0604020202020204" charset="0"/>
      <p:regular r:id="rId51"/>
      <p:bold r:id="rId52"/>
      <p:italic r:id="rId53"/>
      <p:boldItalic r:id="rId54"/>
    </p:embeddedFont>
    <p:embeddedFont>
      <p:font typeface="Impact" panose="020B0806030902050204" pitchFamily="34" charset="0"/>
      <p:regular r:id="rId55"/>
    </p:embeddedFont>
    <p:embeddedFont>
      <p:font typeface="Macondo Swash Caps" panose="020B0604020202020204" charset="0"/>
      <p:regular r:id="rId56"/>
    </p:embeddedFont>
    <p:embeddedFont>
      <p:font typeface="Lobster"/>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C9287-FEC1-4CDF-826B-63F0CC5FD9EF}">
  <a:tblStyle styleId="{778C9287-FEC1-4CDF-826B-63F0CC5FD9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24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935636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89817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Jane</a:t>
            </a:r>
            <a:endParaRPr/>
          </a:p>
          <a:p>
            <a:pPr marL="457200" lvl="0" indent="-304800" rtl="0">
              <a:lnSpc>
                <a:spcPct val="115000"/>
              </a:lnSpc>
              <a:spcBef>
                <a:spcPts val="0"/>
              </a:spcBef>
              <a:spcAft>
                <a:spcPts val="0"/>
              </a:spcAft>
              <a:buSzPts val="1200"/>
              <a:buChar char="●"/>
            </a:pPr>
            <a:r>
              <a:rPr lang="en" sz="1200">
                <a:solidFill>
                  <a:schemeClr val="dk1"/>
                </a:solidFill>
                <a:latin typeface="Source Sans Pro"/>
                <a:ea typeface="Source Sans Pro"/>
                <a:cs typeface="Source Sans Pro"/>
                <a:sym typeface="Source Sans Pro"/>
              </a:rPr>
              <a:t>Who are our Veteran and Service Member Students? </a:t>
            </a:r>
            <a:endParaRPr sz="1200">
              <a:solidFill>
                <a:schemeClr val="dk1"/>
              </a:solidFill>
              <a:latin typeface="Source Sans Pro"/>
              <a:ea typeface="Source Sans Pro"/>
              <a:cs typeface="Source Sans Pro"/>
              <a:sym typeface="Source Sans Pro"/>
            </a:endParaRPr>
          </a:p>
          <a:p>
            <a:pPr marL="457200" lvl="0" indent="-304800" rtl="0">
              <a:lnSpc>
                <a:spcPct val="115000"/>
              </a:lnSpc>
              <a:spcBef>
                <a:spcPts val="1600"/>
              </a:spcBef>
              <a:spcAft>
                <a:spcPts val="0"/>
              </a:spcAft>
              <a:buSzPts val="1200"/>
              <a:buChar char="●"/>
            </a:pPr>
            <a:r>
              <a:rPr lang="en" sz="1200">
                <a:solidFill>
                  <a:schemeClr val="dk1"/>
                </a:solidFill>
                <a:latin typeface="Source Sans Pro"/>
                <a:ea typeface="Source Sans Pro"/>
                <a:cs typeface="Source Sans Pro"/>
                <a:sym typeface="Source Sans Pro"/>
              </a:rPr>
              <a:t>–</a:t>
            </a:r>
            <a:r>
              <a:rPr lang="en" sz="1200" b="1">
                <a:solidFill>
                  <a:schemeClr val="dk1"/>
                </a:solidFill>
                <a:latin typeface="Source Sans Pro"/>
                <a:ea typeface="Source Sans Pro"/>
                <a:cs typeface="Source Sans Pro"/>
                <a:sym typeface="Source Sans Pro"/>
              </a:rPr>
              <a:t>OEF: </a:t>
            </a:r>
            <a:r>
              <a:rPr lang="en" sz="1200">
                <a:solidFill>
                  <a:schemeClr val="dk1"/>
                </a:solidFill>
                <a:latin typeface="Source Sans Pro"/>
                <a:ea typeface="Source Sans Pro"/>
                <a:cs typeface="Source Sans Pro"/>
                <a:sym typeface="Source Sans Pro"/>
              </a:rPr>
              <a:t>Operation Enduring Freedom (Oct 7, 2001-present) </a:t>
            </a:r>
            <a:endParaRPr sz="1200">
              <a:solidFill>
                <a:schemeClr val="dk1"/>
              </a:solidFill>
              <a:latin typeface="Source Sans Pro"/>
              <a:ea typeface="Source Sans Pro"/>
              <a:cs typeface="Source Sans Pro"/>
              <a:sym typeface="Source Sans Pro"/>
            </a:endParaRPr>
          </a:p>
          <a:p>
            <a:pPr marL="457200" lvl="0" indent="-304800" rtl="0">
              <a:lnSpc>
                <a:spcPct val="115000"/>
              </a:lnSpc>
              <a:spcBef>
                <a:spcPts val="1600"/>
              </a:spcBef>
              <a:spcAft>
                <a:spcPts val="0"/>
              </a:spcAft>
              <a:buSzPts val="1200"/>
              <a:buChar char="●"/>
            </a:pPr>
            <a:r>
              <a:rPr lang="en" sz="1200">
                <a:solidFill>
                  <a:schemeClr val="dk1"/>
                </a:solidFill>
                <a:latin typeface="Source Sans Pro"/>
                <a:ea typeface="Source Sans Pro"/>
                <a:cs typeface="Source Sans Pro"/>
                <a:sym typeface="Source Sans Pro"/>
              </a:rPr>
              <a:t>–</a:t>
            </a:r>
            <a:r>
              <a:rPr lang="en" sz="1200" b="1">
                <a:solidFill>
                  <a:schemeClr val="dk1"/>
                </a:solidFill>
                <a:latin typeface="Source Sans Pro"/>
                <a:ea typeface="Source Sans Pro"/>
                <a:cs typeface="Source Sans Pro"/>
                <a:sym typeface="Source Sans Pro"/>
              </a:rPr>
              <a:t>OIF: </a:t>
            </a:r>
            <a:r>
              <a:rPr lang="en" sz="1200">
                <a:solidFill>
                  <a:schemeClr val="dk1"/>
                </a:solidFill>
                <a:latin typeface="Source Sans Pro"/>
                <a:ea typeface="Source Sans Pro"/>
                <a:cs typeface="Source Sans Pro"/>
                <a:sym typeface="Source Sans Pro"/>
              </a:rPr>
              <a:t>Operation Iraqi Freedom (March 20, 2003-August 31, 2012) </a:t>
            </a:r>
            <a:endParaRPr sz="1200">
              <a:solidFill>
                <a:schemeClr val="dk1"/>
              </a:solidFill>
              <a:latin typeface="Source Sans Pro"/>
              <a:ea typeface="Source Sans Pro"/>
              <a:cs typeface="Source Sans Pro"/>
              <a:sym typeface="Source Sans Pro"/>
            </a:endParaRPr>
          </a:p>
          <a:p>
            <a:pPr marL="457200" lvl="0" indent="-304800" rtl="0">
              <a:lnSpc>
                <a:spcPct val="115000"/>
              </a:lnSpc>
              <a:spcBef>
                <a:spcPts val="1600"/>
              </a:spcBef>
              <a:spcAft>
                <a:spcPts val="0"/>
              </a:spcAft>
              <a:buSzPts val="1200"/>
              <a:buChar char="●"/>
            </a:pPr>
            <a:r>
              <a:rPr lang="en" sz="1200" b="1">
                <a:solidFill>
                  <a:schemeClr val="dk1"/>
                </a:solidFill>
                <a:latin typeface="Source Sans Pro"/>
                <a:ea typeface="Source Sans Pro"/>
                <a:cs typeface="Source Sans Pro"/>
                <a:sym typeface="Source Sans Pro"/>
              </a:rPr>
              <a:t>–OND:</a:t>
            </a:r>
            <a:r>
              <a:rPr lang="en" sz="1200">
                <a:solidFill>
                  <a:schemeClr val="dk1"/>
                </a:solidFill>
                <a:latin typeface="Source Sans Pro"/>
                <a:ea typeface="Source Sans Pro"/>
                <a:cs typeface="Source Sans Pro"/>
                <a:sym typeface="Source Sans Pro"/>
              </a:rPr>
              <a:t> Operation New Dawn (Sept 1, 2010-present) </a:t>
            </a:r>
            <a:endParaRPr sz="1200">
              <a:solidFill>
                <a:schemeClr val="dk1"/>
              </a:solidFill>
              <a:latin typeface="Source Sans Pro"/>
              <a:ea typeface="Source Sans Pro"/>
              <a:cs typeface="Source Sans Pro"/>
              <a:sym typeface="Source Sans Pro"/>
            </a:endParaRPr>
          </a:p>
          <a:p>
            <a:pPr marL="457200" lvl="0" indent="-304800" rtl="0">
              <a:lnSpc>
                <a:spcPct val="115000"/>
              </a:lnSpc>
              <a:spcBef>
                <a:spcPts val="1600"/>
              </a:spcBef>
              <a:spcAft>
                <a:spcPts val="0"/>
              </a:spcAft>
              <a:buSzPts val="1200"/>
              <a:buChar char="●"/>
            </a:pPr>
            <a:r>
              <a:rPr lang="en" sz="1200">
                <a:solidFill>
                  <a:schemeClr val="dk1"/>
                </a:solidFill>
                <a:latin typeface="Source Sans Pro"/>
                <a:ea typeface="Source Sans Pro"/>
                <a:cs typeface="Source Sans Pro"/>
                <a:sym typeface="Source Sans Pro"/>
              </a:rPr>
              <a:t>–Operation Odyssey Dawn (March 18, 2011-present) </a:t>
            </a:r>
            <a:endParaRPr sz="1200">
              <a:solidFill>
                <a:schemeClr val="dk1"/>
              </a:solidFill>
              <a:latin typeface="Source Sans Pro"/>
              <a:ea typeface="Source Sans Pro"/>
              <a:cs typeface="Source Sans Pro"/>
              <a:sym typeface="Source Sans Pro"/>
            </a:endParaRPr>
          </a:p>
          <a:p>
            <a:pPr marL="457200" lvl="0" indent="-304800" rtl="0">
              <a:lnSpc>
                <a:spcPct val="115000"/>
              </a:lnSpc>
              <a:spcBef>
                <a:spcPts val="1600"/>
              </a:spcBef>
              <a:spcAft>
                <a:spcPts val="1600"/>
              </a:spcAft>
              <a:buSzPts val="1200"/>
              <a:buChar char="●"/>
            </a:pPr>
            <a:r>
              <a:rPr lang="en" sz="1200">
                <a:solidFill>
                  <a:schemeClr val="dk1"/>
                </a:solidFill>
                <a:latin typeface="Source Sans Pro"/>
                <a:ea typeface="Source Sans Pro"/>
                <a:cs typeface="Source Sans Pro"/>
                <a:sym typeface="Source Sans Pro"/>
              </a:rPr>
              <a:t>–Other Era Veterans </a:t>
            </a:r>
            <a:endParaRPr sz="1200"/>
          </a:p>
        </p:txBody>
      </p:sp>
    </p:spTree>
    <p:extLst>
      <p:ext uri="{BB962C8B-B14F-4D97-AF65-F5344CB8AC3E}">
        <p14:creationId xmlns:p14="http://schemas.microsoft.com/office/powerpoint/2010/main" val="115531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Jake</a:t>
            </a:r>
            <a:endParaRPr/>
          </a:p>
        </p:txBody>
      </p:sp>
    </p:spTree>
    <p:extLst>
      <p:ext uri="{BB962C8B-B14F-4D97-AF65-F5344CB8AC3E}">
        <p14:creationId xmlns:p14="http://schemas.microsoft.com/office/powerpoint/2010/main" val="344619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Jake</a:t>
            </a:r>
            <a:endParaRPr/>
          </a:p>
        </p:txBody>
      </p:sp>
    </p:spTree>
    <p:extLst>
      <p:ext uri="{BB962C8B-B14F-4D97-AF65-F5344CB8AC3E}">
        <p14:creationId xmlns:p14="http://schemas.microsoft.com/office/powerpoint/2010/main" val="156097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Jake</a:t>
            </a:r>
            <a:endParaRPr/>
          </a:p>
        </p:txBody>
      </p:sp>
    </p:spTree>
    <p:extLst>
      <p:ext uri="{BB962C8B-B14F-4D97-AF65-F5344CB8AC3E}">
        <p14:creationId xmlns:p14="http://schemas.microsoft.com/office/powerpoint/2010/main" val="383019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Jake</a:t>
            </a:r>
            <a:endParaRPr/>
          </a:p>
        </p:txBody>
      </p:sp>
    </p:spTree>
    <p:extLst>
      <p:ext uri="{BB962C8B-B14F-4D97-AF65-F5344CB8AC3E}">
        <p14:creationId xmlns:p14="http://schemas.microsoft.com/office/powerpoint/2010/main" val="3568459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Sara</a:t>
            </a:r>
            <a:endParaRPr/>
          </a:p>
          <a:p>
            <a:pPr marL="0" lvl="0" indent="0">
              <a:spcBef>
                <a:spcPts val="0"/>
              </a:spcBef>
              <a:spcAft>
                <a:spcPts val="0"/>
              </a:spcAft>
              <a:buNone/>
            </a:pPr>
            <a:endParaRPr/>
          </a:p>
          <a:p>
            <a:pPr marL="0" lvl="0" indent="0">
              <a:spcBef>
                <a:spcPts val="0"/>
              </a:spcBef>
              <a:spcAft>
                <a:spcPts val="0"/>
              </a:spcAft>
              <a:buNone/>
            </a:pPr>
            <a:r>
              <a:rPr lang="en"/>
              <a:t>Remember:  not everything applies to all Veteran students  - they are all unique individuals and not a monolithic group</a:t>
            </a:r>
            <a:endParaRPr/>
          </a:p>
          <a:p>
            <a:pPr marL="0" lvl="0" indent="0">
              <a:spcBef>
                <a:spcPts val="0"/>
              </a:spcBef>
              <a:spcAft>
                <a:spcPts val="0"/>
              </a:spcAft>
              <a:buNone/>
            </a:pPr>
            <a:r>
              <a:rPr lang="en"/>
              <a:t>Intersectionality - Student Veterans share challenges </a:t>
            </a:r>
            <a:endParaRPr/>
          </a:p>
          <a:p>
            <a:pPr marL="0" lvl="0" indent="0">
              <a:spcBef>
                <a:spcPts val="0"/>
              </a:spcBef>
              <a:spcAft>
                <a:spcPts val="0"/>
              </a:spcAft>
              <a:buNone/>
            </a:pPr>
            <a:endParaRPr/>
          </a:p>
          <a:p>
            <a:pPr marL="0" lvl="0" indent="0">
              <a:spcBef>
                <a:spcPts val="0"/>
              </a:spcBef>
              <a:spcAft>
                <a:spcPts val="0"/>
              </a:spcAft>
              <a:buNone/>
            </a:pPr>
            <a:r>
              <a:rPr lang="en"/>
              <a:t>Transition issues include: Moving from structured to unstructured environment, loss of sense of mission and purpose, anxiety, insomnia, paranoia, startle response, PTSD, TBI</a:t>
            </a:r>
            <a:endParaRPr/>
          </a:p>
          <a:p>
            <a:pPr marL="0" lvl="0" indent="0">
              <a:spcBef>
                <a:spcPts val="0"/>
              </a:spcBef>
              <a:spcAft>
                <a:spcPts val="0"/>
              </a:spcAft>
              <a:buNone/>
            </a:pPr>
            <a:endParaRPr/>
          </a:p>
          <a:p>
            <a:pPr marL="0" lvl="0" indent="0">
              <a:spcBef>
                <a:spcPts val="0"/>
              </a:spcBef>
              <a:spcAft>
                <a:spcPts val="0"/>
              </a:spcAft>
              <a:buNone/>
            </a:pPr>
            <a:r>
              <a:rPr lang="en"/>
              <a:t>School Administration:  dealing with &amp; coordinating VA benefits and School Financial Aid, Managing payments and deadlines, transfering credits (ave # of transfer credits for 2 year student = 12)</a:t>
            </a:r>
            <a:endParaRPr/>
          </a:p>
          <a:p>
            <a:pPr marL="0" lvl="0" indent="0">
              <a:spcBef>
                <a:spcPts val="0"/>
              </a:spcBef>
              <a:spcAft>
                <a:spcPts val="0"/>
              </a:spcAft>
              <a:buNone/>
            </a:pPr>
            <a:endParaRPr/>
          </a:p>
          <a:p>
            <a:pPr marL="0" lvl="0" indent="0">
              <a:spcBef>
                <a:spcPts val="0"/>
              </a:spcBef>
              <a:spcAft>
                <a:spcPts val="0"/>
              </a:spcAft>
              <a:buNone/>
            </a:pPr>
            <a:r>
              <a:rPr lang="en"/>
              <a:t>Academic Performance: Self-Sufficiency - don’t like to ask for help; VA Toolkit:  Veteran students spend more time preparing for class and more time outside of class with instructors than civilian students but less time engaged in experiential learning opportunities such as internships and practicums; Differences between military &amp; education definition of disability</a:t>
            </a:r>
            <a:endParaRPr/>
          </a:p>
          <a:p>
            <a:pPr marL="0" lvl="0" indent="0">
              <a:spcBef>
                <a:spcPts val="0"/>
              </a:spcBef>
              <a:spcAft>
                <a:spcPts val="0"/>
              </a:spcAft>
              <a:buNone/>
            </a:pPr>
            <a:endParaRPr/>
          </a:p>
          <a:p>
            <a:pPr marL="0" lvl="0" indent="0" rtl="0">
              <a:spcBef>
                <a:spcPts val="0"/>
              </a:spcBef>
              <a:spcAft>
                <a:spcPts val="0"/>
              </a:spcAft>
              <a:buNone/>
            </a:pPr>
            <a:r>
              <a:rPr lang="en"/>
              <a:t>Social Relationships: Can be challenging to find “like-minded peers” on campus; Frustration with perceptions of younger students being less motivated or dedicated, disconnection from experiences of “traditional” student experiences, biases against military, being asked to speak for all veterans and/or being asked innapropriate questions about service</a:t>
            </a:r>
            <a:endParaRPr/>
          </a:p>
        </p:txBody>
      </p:sp>
    </p:spTree>
    <p:extLst>
      <p:ext uri="{BB962C8B-B14F-4D97-AF65-F5344CB8AC3E}">
        <p14:creationId xmlns:p14="http://schemas.microsoft.com/office/powerpoint/2010/main" val="145577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Jamie:  Following up from the survey results, an astonishing note was that 90% in the survey thought or felt that accommodations didn’t apply to them.  Any thoughts on why that is?  Because look at this next statistic from Paul Grossman, who has done a ton of research on Veteran Centers across the nation and what makes them successful on college campuses.  40% would qualify!</a:t>
            </a:r>
            <a:endParaRPr/>
          </a:p>
        </p:txBody>
      </p:sp>
    </p:spTree>
    <p:extLst>
      <p:ext uri="{BB962C8B-B14F-4D97-AF65-F5344CB8AC3E}">
        <p14:creationId xmlns:p14="http://schemas.microsoft.com/office/powerpoint/2010/main" val="342361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Jamie:  These are the top 3 that I hear the most when a Veteran </a:t>
            </a:r>
            <a:r>
              <a:rPr lang="en" i="1" u="sng"/>
              <a:t>eventually</a:t>
            </a:r>
            <a:r>
              <a:rPr lang="en"/>
              <a:t> comes to my office to meet. I do have a contact # that I can give Veterans who need (brief) documentation of a disability diagnosis, who then quickly looks it up, and sends to the student.  The 2nd point is the one I hear the most.  They have had intense training about following orders and getting the job done.  Asking for help is not in their training.  During the appointments I hear “this was really difficult for me to do.”  I rarely see Veterans in the beginning of the term, and only after they are having difficulty and are referred by an instructor.  The 3rd is that they aren’t quite sure that they even have a disability.  There’s a lot of pre-conceived notions about what a ‘disability’ is (physical limitations). </a:t>
            </a:r>
            <a:endParaRPr/>
          </a:p>
        </p:txBody>
      </p:sp>
    </p:spTree>
    <p:extLst>
      <p:ext uri="{BB962C8B-B14F-4D97-AF65-F5344CB8AC3E}">
        <p14:creationId xmlns:p14="http://schemas.microsoft.com/office/powerpoint/2010/main" val="406454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Jamie:  These are the most common diagnoses I see for Veterans, and examples of accommodations that they may qualify for.  (Depending on time, review a few of these). </a:t>
            </a:r>
            <a:endParaRPr/>
          </a:p>
        </p:txBody>
      </p:sp>
    </p:spTree>
    <p:extLst>
      <p:ext uri="{BB962C8B-B14F-4D97-AF65-F5344CB8AC3E}">
        <p14:creationId xmlns:p14="http://schemas.microsoft.com/office/powerpoint/2010/main" val="2936644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Sara  - </a:t>
            </a:r>
            <a:endParaRPr/>
          </a:p>
          <a:p>
            <a:pPr marL="457200" lvl="0" indent="-304800" rtl="0">
              <a:lnSpc>
                <a:spcPct val="115000"/>
              </a:lnSpc>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School websites</a:t>
            </a:r>
            <a:endParaRPr sz="1200">
              <a:solidFill>
                <a:schemeClr val="dk2"/>
              </a:solidFill>
              <a:latin typeface="Source Sans Pro"/>
              <a:ea typeface="Source Sans Pro"/>
              <a:cs typeface="Source Sans Pro"/>
              <a:sym typeface="Source Sans Pro"/>
            </a:endParaRPr>
          </a:p>
          <a:p>
            <a:pPr marL="457200" lvl="0" indent="-304800" rtl="0">
              <a:lnSpc>
                <a:spcPct val="115000"/>
              </a:lnSpc>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Applications</a:t>
            </a:r>
            <a:endParaRPr sz="1200">
              <a:solidFill>
                <a:schemeClr val="dk2"/>
              </a:solidFill>
              <a:latin typeface="Source Sans Pro"/>
              <a:ea typeface="Source Sans Pro"/>
              <a:cs typeface="Source Sans Pro"/>
              <a:sym typeface="Source Sans Pro"/>
            </a:endParaRPr>
          </a:p>
          <a:p>
            <a:pPr marL="457200" lvl="0" indent="-304800" rtl="0">
              <a:lnSpc>
                <a:spcPct val="115000"/>
              </a:lnSpc>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Student Orientation</a:t>
            </a:r>
            <a:endParaRPr sz="1200">
              <a:solidFill>
                <a:schemeClr val="dk2"/>
              </a:solidFill>
              <a:latin typeface="Source Sans Pro"/>
              <a:ea typeface="Source Sans Pro"/>
              <a:cs typeface="Source Sans Pro"/>
              <a:sym typeface="Source Sans Pro"/>
            </a:endParaRPr>
          </a:p>
          <a:p>
            <a:pPr marL="457200" lvl="0" indent="-304800" rtl="0">
              <a:lnSpc>
                <a:spcPct val="115000"/>
              </a:lnSpc>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Credits</a:t>
            </a:r>
            <a:endParaRPr sz="1200">
              <a:solidFill>
                <a:schemeClr val="dk2"/>
              </a:solidFill>
              <a:latin typeface="Source Sans Pro"/>
              <a:ea typeface="Source Sans Pro"/>
              <a:cs typeface="Source Sans Pro"/>
              <a:sym typeface="Source Sans Pro"/>
            </a:endParaRPr>
          </a:p>
          <a:p>
            <a:pPr marL="457200" lvl="0" indent="-304800" rtl="0">
              <a:lnSpc>
                <a:spcPct val="115000"/>
              </a:lnSpc>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Tuition, Fees, &amp; Scholarships</a:t>
            </a:r>
            <a:endParaRPr sz="1200">
              <a:solidFill>
                <a:schemeClr val="dk2"/>
              </a:solidFill>
              <a:latin typeface="Source Sans Pro"/>
              <a:ea typeface="Source Sans Pro"/>
              <a:cs typeface="Source Sans Pro"/>
              <a:sym typeface="Source Sans Pro"/>
            </a:endParaRPr>
          </a:p>
          <a:p>
            <a:pPr marL="457200" lvl="0" indent="-304800" rtl="0">
              <a:lnSpc>
                <a:spcPct val="115000"/>
              </a:lnSpc>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Veteran Groups</a:t>
            </a:r>
            <a:endParaRPr sz="1200">
              <a:solidFill>
                <a:schemeClr val="dk2"/>
              </a:solidFill>
              <a:latin typeface="Source Sans Pro"/>
              <a:ea typeface="Source Sans Pro"/>
              <a:cs typeface="Source Sans Pro"/>
              <a:sym typeface="Source Sans Pro"/>
            </a:endParaRPr>
          </a:p>
          <a:p>
            <a:pPr marL="457200" lvl="0" indent="-304800" rtl="0">
              <a:lnSpc>
                <a:spcPct val="115000"/>
              </a:lnSpc>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Veterans Day</a:t>
            </a:r>
            <a:endParaRPr sz="1200"/>
          </a:p>
        </p:txBody>
      </p:sp>
    </p:spTree>
    <p:extLst>
      <p:ext uri="{BB962C8B-B14F-4D97-AF65-F5344CB8AC3E}">
        <p14:creationId xmlns:p14="http://schemas.microsoft.com/office/powerpoint/2010/main" val="76272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Jane: What we know, what students wish we knew, and where we go from here. </a:t>
            </a:r>
            <a:endParaRPr/>
          </a:p>
        </p:txBody>
      </p:sp>
    </p:spTree>
    <p:extLst>
      <p:ext uri="{BB962C8B-B14F-4D97-AF65-F5344CB8AC3E}">
        <p14:creationId xmlns:p14="http://schemas.microsoft.com/office/powerpoint/2010/main" val="4132045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Sue:</a:t>
            </a:r>
            <a:endParaRPr/>
          </a:p>
          <a:p>
            <a:pPr marL="457200" lvl="0" indent="-298450" rtl="0">
              <a:lnSpc>
                <a:spcPct val="115000"/>
              </a:lnSpc>
              <a:spcBef>
                <a:spcPts val="0"/>
              </a:spcBef>
              <a:spcAft>
                <a:spcPts val="0"/>
              </a:spcAft>
              <a:buClr>
                <a:schemeClr val="dk1"/>
              </a:buClr>
              <a:buSzPts val="1100"/>
              <a:buFont typeface="Calibri"/>
              <a:buAutoNum type="arabicPeriod"/>
            </a:pPr>
            <a:r>
              <a:rPr lang="en" b="1">
                <a:solidFill>
                  <a:schemeClr val="dk1"/>
                </a:solidFill>
                <a:latin typeface="Calibri"/>
                <a:ea typeface="Calibri"/>
                <a:cs typeface="Calibri"/>
                <a:sym typeface="Calibri"/>
              </a:rPr>
              <a:t>Types of VA Benefits Available:</a:t>
            </a:r>
            <a:endParaRPr b="1">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6 different education benefit chapters.</a:t>
            </a:r>
            <a:endParaRPr>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Each Chapter is different, with different payment structures and qualification requirements.</a:t>
            </a:r>
            <a:endParaRPr>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Students’ eligibility and benefits can vary greatly from one student to another. Have them come see us.</a:t>
            </a:r>
            <a:endParaRPr>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b="1">
              <a:solidFill>
                <a:schemeClr val="dk1"/>
              </a:solidFill>
              <a:latin typeface="Calibri"/>
              <a:ea typeface="Calibri"/>
              <a:cs typeface="Calibri"/>
              <a:sym typeface="Calibri"/>
            </a:endParaRPr>
          </a:p>
          <a:p>
            <a:pPr marL="457200" lvl="0" indent="-298450" rtl="0">
              <a:lnSpc>
                <a:spcPct val="115000"/>
              </a:lnSpc>
              <a:spcBef>
                <a:spcPts val="0"/>
              </a:spcBef>
              <a:spcAft>
                <a:spcPts val="0"/>
              </a:spcAft>
              <a:buClr>
                <a:schemeClr val="dk1"/>
              </a:buClr>
              <a:buSzPts val="1100"/>
              <a:buAutoNum type="arabicPeriod"/>
            </a:pPr>
            <a:r>
              <a:rPr lang="en" b="1">
                <a:solidFill>
                  <a:schemeClr val="dk1"/>
                </a:solidFill>
                <a:latin typeface="Calibri"/>
                <a:ea typeface="Calibri"/>
                <a:cs typeface="Calibri"/>
                <a:sym typeface="Calibri"/>
              </a:rPr>
              <a:t>Enrolling and Engaging Benefits:</a:t>
            </a:r>
            <a:endParaRPr b="1">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Students must complete VA required paperwork when first accessing benefits. </a:t>
            </a:r>
            <a:endParaRPr>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We have a checklist to help guide students on required paperwork. </a:t>
            </a:r>
            <a:endParaRPr>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We begin intake of  paperwork and benefits enrollment </a:t>
            </a:r>
            <a:r>
              <a:rPr lang="en" i="1">
                <a:solidFill>
                  <a:schemeClr val="dk1"/>
                </a:solidFill>
                <a:latin typeface="Calibri"/>
                <a:ea typeface="Calibri"/>
                <a:cs typeface="Calibri"/>
                <a:sym typeface="Calibri"/>
              </a:rPr>
              <a:t>after </a:t>
            </a:r>
            <a:r>
              <a:rPr lang="en">
                <a:solidFill>
                  <a:schemeClr val="dk1"/>
                </a:solidFill>
                <a:latin typeface="Calibri"/>
                <a:ea typeface="Calibri"/>
                <a:cs typeface="Calibri"/>
                <a:sym typeface="Calibri"/>
              </a:rPr>
              <a:t>students are registered in classes.</a:t>
            </a:r>
            <a:endParaRPr>
              <a:solidFill>
                <a:schemeClr val="dk1"/>
              </a:solidFill>
              <a:latin typeface="Calibri"/>
              <a:ea typeface="Calibri"/>
              <a:cs typeface="Calibri"/>
              <a:sym typeface="Calibri"/>
            </a:endParaRPr>
          </a:p>
          <a:p>
            <a:pPr marL="1371600" lvl="2" indent="-298450" rtl="0">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We prefer to do this in person to make a connection. It also allow us to explain their benefits, requirements, and what to expect in detail.</a:t>
            </a:r>
            <a:endParaRPr>
              <a:solidFill>
                <a:schemeClr val="dk1"/>
              </a:solidFill>
              <a:latin typeface="Calibri"/>
              <a:ea typeface="Calibri"/>
              <a:cs typeface="Calibri"/>
              <a:sym typeface="Calibri"/>
            </a:endParaRPr>
          </a:p>
          <a:p>
            <a:pPr marL="1371600" lvl="2" indent="-298450" rtl="0">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For all chapters of benefits:</a:t>
            </a:r>
            <a:endParaRPr>
              <a:solidFill>
                <a:schemeClr val="dk1"/>
              </a:solidFill>
              <a:latin typeface="Calibri"/>
              <a:ea typeface="Calibri"/>
              <a:cs typeface="Calibri"/>
              <a:sym typeface="Calibri"/>
            </a:endParaRPr>
          </a:p>
          <a:p>
            <a:pPr marL="1828800" lvl="3" indent="-298450" rtl="0">
              <a:lnSpc>
                <a:spcPct val="115000"/>
              </a:lnSpc>
              <a:spcBef>
                <a:spcPts val="0"/>
              </a:spcBef>
              <a:spcAft>
                <a:spcPts val="0"/>
              </a:spcAft>
              <a:buClr>
                <a:schemeClr val="dk1"/>
              </a:buClr>
              <a:buSzPts val="1100"/>
              <a:buFont typeface="Calibri"/>
              <a:buAutoNum type="arabicPeriod"/>
            </a:pPr>
            <a:r>
              <a:rPr lang="en" b="1">
                <a:solidFill>
                  <a:schemeClr val="dk1"/>
                </a:solidFill>
                <a:latin typeface="Calibri"/>
                <a:ea typeface="Calibri"/>
                <a:cs typeface="Calibri"/>
                <a:sym typeface="Calibri"/>
              </a:rPr>
              <a:t>Classes must be required for the student’s degree.</a:t>
            </a:r>
            <a:endParaRPr b="1">
              <a:solidFill>
                <a:schemeClr val="dk1"/>
              </a:solidFill>
              <a:latin typeface="Calibri"/>
              <a:ea typeface="Calibri"/>
              <a:cs typeface="Calibri"/>
              <a:sym typeface="Calibri"/>
            </a:endParaRPr>
          </a:p>
          <a:p>
            <a:pPr marL="1828800" lvl="3" indent="-298450" rtl="0">
              <a:lnSpc>
                <a:spcPct val="115000"/>
              </a:lnSpc>
              <a:spcBef>
                <a:spcPts val="0"/>
              </a:spcBef>
              <a:spcAft>
                <a:spcPts val="0"/>
              </a:spcAft>
              <a:buClr>
                <a:schemeClr val="dk1"/>
              </a:buClr>
              <a:buSzPts val="1100"/>
              <a:buFont typeface="Calibri"/>
              <a:buAutoNum type="arabicPeriod"/>
            </a:pPr>
            <a:r>
              <a:rPr lang="en" b="1">
                <a:solidFill>
                  <a:schemeClr val="dk1"/>
                </a:solidFill>
                <a:latin typeface="Calibri"/>
                <a:ea typeface="Calibri"/>
                <a:cs typeface="Calibri"/>
                <a:sym typeface="Calibri"/>
              </a:rPr>
              <a:t>Classes must be at or above test level. Won’t cover remedial classes online.</a:t>
            </a:r>
            <a:endParaRPr b="1">
              <a:solidFill>
                <a:schemeClr val="dk1"/>
              </a:solidFill>
              <a:latin typeface="Calibri"/>
              <a:ea typeface="Calibri"/>
              <a:cs typeface="Calibri"/>
              <a:sym typeface="Calibri"/>
            </a:endParaRPr>
          </a:p>
          <a:p>
            <a:pPr marL="1828800" lvl="3" indent="-298450" rtl="0">
              <a:lnSpc>
                <a:spcPct val="115000"/>
              </a:lnSpc>
              <a:spcBef>
                <a:spcPts val="0"/>
              </a:spcBef>
              <a:spcAft>
                <a:spcPts val="0"/>
              </a:spcAft>
              <a:buClr>
                <a:schemeClr val="dk1"/>
              </a:buClr>
              <a:buSzPts val="1100"/>
              <a:buFont typeface="Calibri"/>
              <a:buAutoNum type="arabicPeriod"/>
            </a:pPr>
            <a:r>
              <a:rPr lang="en" b="1">
                <a:solidFill>
                  <a:schemeClr val="dk1"/>
                </a:solidFill>
                <a:latin typeface="Calibri"/>
                <a:ea typeface="Calibri"/>
                <a:cs typeface="Calibri"/>
                <a:sym typeface="Calibri"/>
              </a:rPr>
              <a:t>12 credits is considered full time.</a:t>
            </a:r>
            <a:endParaRPr>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It can take the VA 30 days to process paperwork. This can cause frustration for the student, especially if it delays payment.</a:t>
            </a:r>
            <a:endParaRPr>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Students may be eligible for federal financial aid in addition to their Veteran’s education benefits. </a:t>
            </a:r>
            <a:endParaRPr>
              <a:solidFill>
                <a:schemeClr val="dk1"/>
              </a:solidFill>
              <a:latin typeface="Calibri"/>
              <a:ea typeface="Calibri"/>
              <a:cs typeface="Calibri"/>
              <a:sym typeface="Calibri"/>
            </a:endParaRPr>
          </a:p>
          <a:p>
            <a:pPr marL="457200" lvl="0" indent="0"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298450" rtl="0">
              <a:lnSpc>
                <a:spcPct val="115000"/>
              </a:lnSpc>
              <a:spcBef>
                <a:spcPts val="0"/>
              </a:spcBef>
              <a:spcAft>
                <a:spcPts val="0"/>
              </a:spcAft>
              <a:buClr>
                <a:schemeClr val="dk1"/>
              </a:buClr>
              <a:buSzPts val="1100"/>
              <a:buAutoNum type="arabicPeriod"/>
            </a:pPr>
            <a:r>
              <a:rPr lang="en" b="1">
                <a:solidFill>
                  <a:schemeClr val="dk1"/>
                </a:solidFill>
                <a:latin typeface="Calibri"/>
                <a:ea typeface="Calibri"/>
                <a:cs typeface="Calibri"/>
                <a:sym typeface="Calibri"/>
              </a:rPr>
              <a:t>Dropping/Changing Classes:</a:t>
            </a:r>
            <a:endParaRPr b="1">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Dropping a class outside the refund period will create a student debt with the VA.</a:t>
            </a:r>
            <a:endParaRPr>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Changing a class can create a debt if the class is not required, if student drops below full time, or if class is dropped after refund period.</a:t>
            </a:r>
            <a:endParaRPr>
              <a:solidFill>
                <a:schemeClr val="dk1"/>
              </a:solidFill>
              <a:latin typeface="Calibri"/>
              <a:ea typeface="Calibri"/>
              <a:cs typeface="Calibri"/>
              <a:sym typeface="Calibri"/>
            </a:endParaRPr>
          </a:p>
          <a:p>
            <a:pPr marL="1371600" lvl="2" indent="-298450" rtl="0">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Students should always check with us before they drop or change a class and should always notify us of any change made after they’ve requested certification.</a:t>
            </a:r>
            <a:endParaRPr>
              <a:solidFill>
                <a:schemeClr val="dk1"/>
              </a:solidFill>
              <a:latin typeface="Calibri"/>
              <a:ea typeface="Calibri"/>
              <a:cs typeface="Calibri"/>
              <a:sym typeface="Calibri"/>
            </a:endParaRPr>
          </a:p>
          <a:p>
            <a:pPr marL="914400" lvl="0" indent="0"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298450" rtl="0">
              <a:lnSpc>
                <a:spcPct val="115000"/>
              </a:lnSpc>
              <a:spcBef>
                <a:spcPts val="0"/>
              </a:spcBef>
              <a:spcAft>
                <a:spcPts val="0"/>
              </a:spcAft>
              <a:buClr>
                <a:schemeClr val="dk1"/>
              </a:buClr>
              <a:buSzPts val="1100"/>
              <a:buAutoNum type="arabicPeriod"/>
            </a:pPr>
            <a:r>
              <a:rPr lang="en" b="1">
                <a:solidFill>
                  <a:schemeClr val="dk1"/>
                </a:solidFill>
                <a:latin typeface="Calibri"/>
                <a:ea typeface="Calibri"/>
                <a:cs typeface="Calibri"/>
                <a:sym typeface="Calibri"/>
              </a:rPr>
              <a:t>Short-term Classes:</a:t>
            </a:r>
            <a:endParaRPr b="1">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Short-term classes are only counted toward total credits during the time class is in session.</a:t>
            </a:r>
            <a:endParaRPr>
              <a:solidFill>
                <a:schemeClr val="dk1"/>
              </a:solidFill>
              <a:latin typeface="Calibri"/>
              <a:ea typeface="Calibri"/>
              <a:cs typeface="Calibri"/>
              <a:sym typeface="Calibri"/>
            </a:endParaRPr>
          </a:p>
          <a:p>
            <a:pPr marL="457200" lvl="0" indent="-298450" rtl="0">
              <a:lnSpc>
                <a:spcPct val="115000"/>
              </a:lnSpc>
              <a:spcBef>
                <a:spcPts val="0"/>
              </a:spcBef>
              <a:spcAft>
                <a:spcPts val="0"/>
              </a:spcAft>
              <a:buClr>
                <a:schemeClr val="dk1"/>
              </a:buClr>
              <a:buSzPts val="1100"/>
              <a:buAutoNum type="arabicPeriod"/>
            </a:pPr>
            <a:r>
              <a:rPr lang="en" b="1">
                <a:solidFill>
                  <a:schemeClr val="dk1"/>
                </a:solidFill>
                <a:latin typeface="Calibri"/>
                <a:ea typeface="Calibri"/>
                <a:cs typeface="Calibri"/>
                <a:sym typeface="Calibri"/>
              </a:rPr>
              <a:t>Requesting Certification:</a:t>
            </a:r>
            <a:endParaRPr b="1">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Must be requested every term, AFTER student is registered in classes.</a:t>
            </a:r>
            <a:endParaRPr>
              <a:solidFill>
                <a:schemeClr val="dk1"/>
              </a:solidFill>
              <a:latin typeface="Calibri"/>
              <a:ea typeface="Calibri"/>
              <a:cs typeface="Calibri"/>
              <a:sym typeface="Calibri"/>
            </a:endParaRPr>
          </a:p>
          <a:p>
            <a:pPr marL="1371600" lvl="2" indent="-298450" rtl="0">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Not all students choose to use their benefits each term.</a:t>
            </a:r>
            <a:endParaRPr>
              <a:solidFill>
                <a:schemeClr val="dk1"/>
              </a:solidFill>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Can request certification online through Bobcat Web Account, or in-person at the Veterans window.</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298450" rtl="0">
              <a:lnSpc>
                <a:spcPct val="115000"/>
              </a:lnSpc>
              <a:spcBef>
                <a:spcPts val="0"/>
              </a:spcBef>
              <a:spcAft>
                <a:spcPts val="0"/>
              </a:spcAft>
              <a:buClr>
                <a:schemeClr val="dk1"/>
              </a:buClr>
              <a:buSzPts val="1100"/>
              <a:buAutoNum type="arabicPeriod"/>
            </a:pPr>
            <a:r>
              <a:rPr lang="en" b="1">
                <a:solidFill>
                  <a:schemeClr val="dk1"/>
                </a:solidFill>
                <a:latin typeface="Calibri"/>
                <a:ea typeface="Calibri"/>
                <a:cs typeface="Calibri"/>
                <a:sym typeface="Calibri"/>
              </a:rPr>
              <a:t>Veteran Window Hours</a:t>
            </a:r>
            <a:r>
              <a:rPr lang="en">
                <a:solidFill>
                  <a:schemeClr val="dk1"/>
                </a:solidFill>
                <a:latin typeface="Calibri"/>
                <a:ea typeface="Calibri"/>
                <a:cs typeface="Calibri"/>
                <a:sym typeface="Calibri"/>
              </a:rPr>
              <a:t>: Please direct veteran students to us for questions or issues. We want to help! Our window hours are M – Th, 9 -5. Fridays the window is closed, but we are available by phone or email.</a:t>
            </a:r>
            <a:endParaRPr>
              <a:solidFill>
                <a:schemeClr val="dk1"/>
              </a:solidFill>
              <a:latin typeface="Calibri"/>
              <a:ea typeface="Calibri"/>
              <a:cs typeface="Calibri"/>
              <a:sym typeface="Calibri"/>
            </a:endParaRPr>
          </a:p>
          <a:p>
            <a:pPr marL="457200" lvl="0" indent="0">
              <a:spcBef>
                <a:spcPts val="0"/>
              </a:spcBef>
              <a:spcAft>
                <a:spcPts val="0"/>
              </a:spcAft>
              <a:buNone/>
            </a:pPr>
            <a:endParaRPr/>
          </a:p>
        </p:txBody>
      </p:sp>
    </p:spTree>
    <p:extLst>
      <p:ext uri="{BB962C8B-B14F-4D97-AF65-F5344CB8AC3E}">
        <p14:creationId xmlns:p14="http://schemas.microsoft.com/office/powerpoint/2010/main" val="1658515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Sara? Or Jane or both</a:t>
            </a:r>
            <a:endParaRPr/>
          </a:p>
          <a:p>
            <a:pPr marL="457200" lvl="0" indent="-298450" rtl="0">
              <a:spcBef>
                <a:spcPts val="0"/>
              </a:spcBef>
              <a:spcAft>
                <a:spcPts val="0"/>
              </a:spcAft>
              <a:buSzPts val="1100"/>
              <a:buChar char="●"/>
            </a:pPr>
            <a:r>
              <a:rPr lang="en"/>
              <a:t>Best practices for students with access needs and learning challenges are actually best practices for all students; most of this is also true for working with student Veterans</a:t>
            </a:r>
            <a:endParaRPr/>
          </a:p>
        </p:txBody>
      </p:sp>
    </p:spTree>
    <p:extLst>
      <p:ext uri="{BB962C8B-B14F-4D97-AF65-F5344CB8AC3E}">
        <p14:creationId xmlns:p14="http://schemas.microsoft.com/office/powerpoint/2010/main" val="126203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Sara</a:t>
            </a:r>
            <a:endParaRPr/>
          </a:p>
          <a:p>
            <a:pPr marL="457200" lvl="0" indent="-298450" rtl="0">
              <a:spcBef>
                <a:spcPts val="0"/>
              </a:spcBef>
              <a:spcAft>
                <a:spcPts val="0"/>
              </a:spcAft>
              <a:buSzPts val="1100"/>
              <a:buChar char="●"/>
            </a:pPr>
            <a:r>
              <a:rPr lang="en"/>
              <a:t>Knowing want </a:t>
            </a:r>
            <a:r>
              <a:rPr lang="en" i="1"/>
              <a:t>not</a:t>
            </a:r>
            <a:r>
              <a:rPr lang="en"/>
              <a:t> to say and when to intervene in classroom conversations is important. </a:t>
            </a:r>
            <a:endParaRPr/>
          </a:p>
        </p:txBody>
      </p:sp>
    </p:spTree>
    <p:extLst>
      <p:ext uri="{BB962C8B-B14F-4D97-AF65-F5344CB8AC3E}">
        <p14:creationId xmlns:p14="http://schemas.microsoft.com/office/powerpoint/2010/main" val="2531656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Sara</a:t>
            </a:r>
            <a:endParaRPr/>
          </a:p>
          <a:p>
            <a:pPr marL="457200" lvl="0" indent="-298450">
              <a:spcBef>
                <a:spcPts val="0"/>
              </a:spcBef>
              <a:spcAft>
                <a:spcPts val="0"/>
              </a:spcAft>
              <a:buSzPts val="1100"/>
              <a:buChar char="●"/>
            </a:pPr>
            <a:r>
              <a:rPr lang="en"/>
              <a:t>Conversely, knowing what </a:t>
            </a:r>
            <a:r>
              <a:rPr lang="en" i="1"/>
              <a:t>to</a:t>
            </a:r>
            <a:r>
              <a:rPr lang="en"/>
              <a:t> say and modeling this can make a difference. </a:t>
            </a:r>
            <a:endParaRPr/>
          </a:p>
        </p:txBody>
      </p:sp>
    </p:spTree>
    <p:extLst>
      <p:ext uri="{BB962C8B-B14F-4D97-AF65-F5344CB8AC3E}">
        <p14:creationId xmlns:p14="http://schemas.microsoft.com/office/powerpoint/2010/main" val="47674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Sara</a:t>
            </a:r>
            <a:endParaRPr/>
          </a:p>
        </p:txBody>
      </p:sp>
    </p:spTree>
    <p:extLst>
      <p:ext uri="{BB962C8B-B14F-4D97-AF65-F5344CB8AC3E}">
        <p14:creationId xmlns:p14="http://schemas.microsoft.com/office/powerpoint/2010/main" val="532336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t>Sara</a:t>
            </a:r>
            <a:endParaRPr sz="1400"/>
          </a:p>
          <a:p>
            <a:pPr marL="457200" lvl="0" indent="-317500" rtl="0">
              <a:lnSpc>
                <a:spcPct val="115000"/>
              </a:lnSpc>
              <a:spcBef>
                <a:spcPts val="0"/>
              </a:spcBef>
              <a:spcAft>
                <a:spcPts val="0"/>
              </a:spcAft>
              <a:buClr>
                <a:schemeClr val="dk2"/>
              </a:buClr>
              <a:buSzPts val="1400"/>
              <a:buFont typeface="Source Sans Pro"/>
              <a:buChar char="●"/>
            </a:pPr>
            <a:r>
              <a:rPr lang="en" sz="1400">
                <a:solidFill>
                  <a:schemeClr val="dk2"/>
                </a:solidFill>
                <a:latin typeface="Source Sans Pro"/>
                <a:ea typeface="Source Sans Pro"/>
                <a:cs typeface="Source Sans Pro"/>
                <a:sym typeface="Source Sans Pro"/>
              </a:rPr>
              <a:t>Allow adaptive technology- note taking pens, recording</a:t>
            </a:r>
            <a:endParaRPr sz="1400">
              <a:solidFill>
                <a:schemeClr val="dk2"/>
              </a:solidFill>
              <a:latin typeface="Source Sans Pro"/>
              <a:ea typeface="Source Sans Pro"/>
              <a:cs typeface="Source Sans Pro"/>
              <a:sym typeface="Source Sans Pro"/>
            </a:endParaRPr>
          </a:p>
          <a:p>
            <a:pPr marL="457200" lvl="0" indent="-317500" rtl="0">
              <a:lnSpc>
                <a:spcPct val="115000"/>
              </a:lnSpc>
              <a:spcBef>
                <a:spcPts val="0"/>
              </a:spcBef>
              <a:spcAft>
                <a:spcPts val="0"/>
              </a:spcAft>
              <a:buClr>
                <a:schemeClr val="dk2"/>
              </a:buClr>
              <a:buSzPts val="1400"/>
              <a:buFont typeface="Source Sans Pro"/>
              <a:buChar char="●"/>
            </a:pPr>
            <a:r>
              <a:rPr lang="en" sz="1400">
                <a:solidFill>
                  <a:schemeClr val="dk2"/>
                </a:solidFill>
                <a:latin typeface="Source Sans Pro"/>
                <a:ea typeface="Source Sans Pro"/>
                <a:cs typeface="Source Sans Pro"/>
                <a:sym typeface="Source Sans Pro"/>
              </a:rPr>
              <a:t>Give test with word limits vs. time limits</a:t>
            </a:r>
            <a:endParaRPr sz="1400">
              <a:solidFill>
                <a:schemeClr val="dk2"/>
              </a:solidFill>
              <a:latin typeface="Source Sans Pro"/>
              <a:ea typeface="Source Sans Pro"/>
              <a:cs typeface="Source Sans Pro"/>
              <a:sym typeface="Source Sans Pro"/>
            </a:endParaRPr>
          </a:p>
          <a:p>
            <a:pPr marL="457200" lvl="0" indent="-317500" rtl="0">
              <a:lnSpc>
                <a:spcPct val="115000"/>
              </a:lnSpc>
              <a:spcBef>
                <a:spcPts val="0"/>
              </a:spcBef>
              <a:spcAft>
                <a:spcPts val="0"/>
              </a:spcAft>
              <a:buClr>
                <a:schemeClr val="dk2"/>
              </a:buClr>
              <a:buSzPts val="1400"/>
              <a:buFont typeface="Source Sans Pro"/>
              <a:buChar char="●"/>
            </a:pPr>
            <a:r>
              <a:rPr lang="en" sz="1400">
                <a:solidFill>
                  <a:schemeClr val="dk2"/>
                </a:solidFill>
                <a:latin typeface="Source Sans Pro"/>
                <a:ea typeface="Source Sans Pro"/>
                <a:cs typeface="Source Sans Pro"/>
                <a:sym typeface="Source Sans Pro"/>
              </a:rPr>
              <a:t>Make class notes available to all students</a:t>
            </a:r>
            <a:endParaRPr sz="1400">
              <a:solidFill>
                <a:schemeClr val="dk2"/>
              </a:solidFill>
              <a:latin typeface="Source Sans Pro"/>
              <a:ea typeface="Source Sans Pro"/>
              <a:cs typeface="Source Sans Pro"/>
              <a:sym typeface="Source Sans Pro"/>
            </a:endParaRPr>
          </a:p>
          <a:p>
            <a:pPr marL="457200" lvl="0" indent="-317500" rtl="0">
              <a:lnSpc>
                <a:spcPct val="115000"/>
              </a:lnSpc>
              <a:spcBef>
                <a:spcPts val="0"/>
              </a:spcBef>
              <a:spcAft>
                <a:spcPts val="0"/>
              </a:spcAft>
              <a:buClr>
                <a:schemeClr val="dk2"/>
              </a:buClr>
              <a:buSzPts val="1400"/>
              <a:buFont typeface="Source Sans Pro"/>
              <a:buChar char="●"/>
            </a:pPr>
            <a:r>
              <a:rPr lang="en" sz="1400">
                <a:solidFill>
                  <a:schemeClr val="dk2"/>
                </a:solidFill>
                <a:latin typeface="Source Sans Pro"/>
                <a:ea typeface="Source Sans Pro"/>
                <a:cs typeface="Source Sans Pro"/>
                <a:sym typeface="Source Sans Pro"/>
              </a:rPr>
              <a:t>Use Blackboard Ally to ensure your documents are accessible</a:t>
            </a:r>
            <a:endParaRPr sz="1400">
              <a:solidFill>
                <a:schemeClr val="dk2"/>
              </a:solidFill>
              <a:latin typeface="Source Sans Pro"/>
              <a:ea typeface="Source Sans Pro"/>
              <a:cs typeface="Source Sans Pro"/>
              <a:sym typeface="Source Sans Pro"/>
            </a:endParaRPr>
          </a:p>
          <a:p>
            <a:pPr marL="457200" lvl="0" indent="-317500" rtl="0">
              <a:lnSpc>
                <a:spcPct val="115000"/>
              </a:lnSpc>
              <a:spcBef>
                <a:spcPts val="0"/>
              </a:spcBef>
              <a:spcAft>
                <a:spcPts val="0"/>
              </a:spcAft>
              <a:buClr>
                <a:schemeClr val="dk2"/>
              </a:buClr>
              <a:buSzPts val="1400"/>
              <a:buFont typeface="Source Sans Pro"/>
              <a:buChar char="●"/>
            </a:pPr>
            <a:r>
              <a:rPr lang="en" sz="1400">
                <a:solidFill>
                  <a:schemeClr val="dk2"/>
                </a:solidFill>
                <a:latin typeface="Source Sans Pro"/>
                <a:ea typeface="Source Sans Pro"/>
                <a:cs typeface="Source Sans Pro"/>
                <a:sym typeface="Source Sans Pro"/>
              </a:rPr>
              <a:t>Ensure classroom and field trips are mobility accessible</a:t>
            </a:r>
            <a:endParaRPr sz="1400"/>
          </a:p>
        </p:txBody>
      </p:sp>
    </p:spTree>
    <p:extLst>
      <p:ext uri="{BB962C8B-B14F-4D97-AF65-F5344CB8AC3E}">
        <p14:creationId xmlns:p14="http://schemas.microsoft.com/office/powerpoint/2010/main" val="3735948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Additional Goals: </a:t>
            </a:r>
            <a:r>
              <a:rPr lang="en" sz="1400">
                <a:solidFill>
                  <a:schemeClr val="dk2"/>
                </a:solidFill>
                <a:latin typeface="Source Sans Pro"/>
                <a:ea typeface="Source Sans Pro"/>
                <a:cs typeface="Source Sans Pro"/>
                <a:sym typeface="Source Sans Pro"/>
              </a:rPr>
              <a:t>Accepting transfer  credit for military training/experience</a:t>
            </a:r>
            <a:endParaRPr sz="1400"/>
          </a:p>
        </p:txBody>
      </p:sp>
    </p:spTree>
    <p:extLst>
      <p:ext uri="{BB962C8B-B14F-4D97-AF65-F5344CB8AC3E}">
        <p14:creationId xmlns:p14="http://schemas.microsoft.com/office/powerpoint/2010/main" val="1360969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7623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0151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Jane: </a:t>
            </a:r>
            <a:endParaRPr/>
          </a:p>
          <a:p>
            <a:pPr marL="457200" lvl="0" indent="-298450">
              <a:spcBef>
                <a:spcPts val="0"/>
              </a:spcBef>
              <a:spcAft>
                <a:spcPts val="0"/>
              </a:spcAft>
              <a:buSzPts val="1100"/>
              <a:buChar char="●"/>
            </a:pPr>
            <a:r>
              <a:rPr lang="en"/>
              <a:t>Unique characteristics, but just like other students in many ways</a:t>
            </a:r>
            <a:endParaRPr/>
          </a:p>
        </p:txBody>
      </p:sp>
    </p:spTree>
    <p:extLst>
      <p:ext uri="{BB962C8B-B14F-4D97-AF65-F5344CB8AC3E}">
        <p14:creationId xmlns:p14="http://schemas.microsoft.com/office/powerpoint/2010/main" val="46371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Jane: </a:t>
            </a:r>
            <a:endParaRPr/>
          </a:p>
          <a:p>
            <a:pPr marL="457200" lvl="0" indent="-298450" rtl="0">
              <a:spcBef>
                <a:spcPts val="0"/>
              </a:spcBef>
              <a:spcAft>
                <a:spcPts val="0"/>
              </a:spcAft>
              <a:buSzPts val="1100"/>
              <a:buChar char="●"/>
            </a:pPr>
            <a:r>
              <a:rPr lang="en"/>
              <a:t>Community Colleges have been at the forefront of almost every development in higher education</a:t>
            </a:r>
            <a:endParaRPr/>
          </a:p>
          <a:p>
            <a:pPr marL="457200" lvl="0" indent="-298450" rtl="0">
              <a:spcBef>
                <a:spcPts val="0"/>
              </a:spcBef>
              <a:spcAft>
                <a:spcPts val="0"/>
              </a:spcAft>
              <a:buSzPts val="1100"/>
              <a:buChar char="●"/>
            </a:pPr>
            <a:r>
              <a:rPr lang="en"/>
              <a:t>74 years since passage of the original GI Bill (15 million men; 350,000 women returning from WWII). </a:t>
            </a:r>
            <a:endParaRPr/>
          </a:p>
          <a:p>
            <a:pPr marL="457200" lvl="0" indent="-298450" rtl="0">
              <a:spcBef>
                <a:spcPts val="0"/>
              </a:spcBef>
              <a:spcAft>
                <a:spcPts val="0"/>
              </a:spcAft>
              <a:buSzPts val="1100"/>
              <a:buChar char="●"/>
            </a:pPr>
            <a:r>
              <a:rPr lang="en"/>
              <a:t>By 1947, 49% of all students were attending under the GI Bill; open access</a:t>
            </a:r>
            <a:endParaRPr/>
          </a:p>
          <a:p>
            <a:pPr marL="457200" lvl="0" indent="-298450">
              <a:spcBef>
                <a:spcPts val="0"/>
              </a:spcBef>
              <a:spcAft>
                <a:spcPts val="0"/>
              </a:spcAft>
              <a:buSzPts val="1100"/>
              <a:buChar char="●"/>
            </a:pPr>
            <a:r>
              <a:rPr lang="en"/>
              <a:t>As of 2017, 1,492 community colleges, an increase of over one thousand colleges since the 1960’s</a:t>
            </a:r>
            <a:endParaRPr/>
          </a:p>
        </p:txBody>
      </p:sp>
    </p:spTree>
    <p:extLst>
      <p:ext uri="{BB962C8B-B14F-4D97-AF65-F5344CB8AC3E}">
        <p14:creationId xmlns:p14="http://schemas.microsoft.com/office/powerpoint/2010/main" val="399641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Jane</a:t>
            </a:r>
            <a:endParaRPr/>
          </a:p>
          <a:p>
            <a:pPr marL="457200" lvl="0" indent="-298450">
              <a:spcBef>
                <a:spcPts val="0"/>
              </a:spcBef>
              <a:spcAft>
                <a:spcPts val="0"/>
              </a:spcAft>
              <a:buSzPts val="1100"/>
              <a:buChar char="●"/>
            </a:pPr>
            <a:r>
              <a:rPr lang="en"/>
              <a:t>~5.6 million students enrolled in community college in 2017</a:t>
            </a:r>
            <a:endParaRPr/>
          </a:p>
        </p:txBody>
      </p:sp>
    </p:spTree>
    <p:extLst>
      <p:ext uri="{BB962C8B-B14F-4D97-AF65-F5344CB8AC3E}">
        <p14:creationId xmlns:p14="http://schemas.microsoft.com/office/powerpoint/2010/main" val="336303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200">
                <a:solidFill>
                  <a:schemeClr val="dk2"/>
                </a:solidFill>
                <a:latin typeface="Times New Roman"/>
                <a:ea typeface="Times New Roman"/>
                <a:cs typeface="Times New Roman"/>
                <a:sym typeface="Times New Roman"/>
              </a:rPr>
              <a:t>Jane: </a:t>
            </a:r>
            <a:endParaRPr sz="1200">
              <a:solidFill>
                <a:schemeClr val="dk2"/>
              </a:solidFill>
              <a:latin typeface="Times New Roman"/>
              <a:ea typeface="Times New Roman"/>
              <a:cs typeface="Times New Roman"/>
              <a:sym typeface="Times New Roman"/>
            </a:endParaRPr>
          </a:p>
          <a:p>
            <a:pPr marL="457200" lvl="0" indent="-298450" rtl="0">
              <a:lnSpc>
                <a:spcPct val="100000"/>
              </a:lnSpc>
              <a:spcBef>
                <a:spcPts val="1600"/>
              </a:spcBef>
              <a:spcAft>
                <a:spcPts val="0"/>
              </a:spcAft>
              <a:buClr>
                <a:schemeClr val="dk2"/>
              </a:buClr>
              <a:buSzPts val="1100"/>
              <a:buChar char="●"/>
            </a:pPr>
            <a:r>
              <a:rPr lang="en" sz="1200">
                <a:solidFill>
                  <a:schemeClr val="dk2"/>
                </a:solidFill>
                <a:latin typeface="Times New Roman"/>
                <a:ea typeface="Times New Roman"/>
                <a:cs typeface="Times New Roman"/>
                <a:sym typeface="Times New Roman"/>
              </a:rPr>
              <a:t>According to the Million Records Project, Veteran and Active Duty Students tend to be older, more mature, and more dedicated to achieving a post-secondary degree or certificate.</a:t>
            </a:r>
            <a:r>
              <a:rPr lang="en" sz="2400">
                <a:solidFill>
                  <a:schemeClr val="dk2"/>
                </a:solidFill>
                <a:latin typeface="Source Sans Pro"/>
                <a:ea typeface="Source Sans Pro"/>
                <a:cs typeface="Source Sans Pro"/>
                <a:sym typeface="Source Sans Pro"/>
              </a:rPr>
              <a:t> </a:t>
            </a:r>
            <a:endParaRPr/>
          </a:p>
        </p:txBody>
      </p:sp>
    </p:spTree>
    <p:extLst>
      <p:ext uri="{BB962C8B-B14F-4D97-AF65-F5344CB8AC3E}">
        <p14:creationId xmlns:p14="http://schemas.microsoft.com/office/powerpoint/2010/main" val="362395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chemeClr val="dk2"/>
                </a:solidFill>
                <a:latin typeface="Times New Roman"/>
                <a:ea typeface="Times New Roman"/>
                <a:cs typeface="Times New Roman"/>
                <a:sym typeface="Times New Roman"/>
              </a:rPr>
              <a:t>Jane</a:t>
            </a:r>
            <a:endParaRPr sz="1200">
              <a:solidFill>
                <a:schemeClr val="dk2"/>
              </a:solidFill>
              <a:latin typeface="Times New Roman"/>
              <a:ea typeface="Times New Roman"/>
              <a:cs typeface="Times New Roman"/>
              <a:sym typeface="Times New Roman"/>
            </a:endParaRPr>
          </a:p>
          <a:p>
            <a:pPr marL="457200" lvl="0" indent="-304800" rtl="0">
              <a:lnSpc>
                <a:spcPct val="100000"/>
              </a:lnSpc>
              <a:spcBef>
                <a:spcPts val="1600"/>
              </a:spcBef>
              <a:spcAft>
                <a:spcPts val="0"/>
              </a:spcAft>
              <a:buClr>
                <a:schemeClr val="dk2"/>
              </a:buClr>
              <a:buSzPts val="1200"/>
              <a:buFont typeface="Times New Roman"/>
              <a:buChar char="●"/>
            </a:pPr>
            <a:r>
              <a:rPr lang="en" sz="1200">
                <a:solidFill>
                  <a:schemeClr val="dk2"/>
                </a:solidFill>
                <a:latin typeface="Times New Roman"/>
                <a:ea typeface="Times New Roman"/>
                <a:cs typeface="Times New Roman"/>
                <a:sym typeface="Times New Roman"/>
              </a:rPr>
              <a:t>Similar to what we see at COCC</a:t>
            </a:r>
            <a:endParaRPr sz="12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74319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chemeClr val="dk2"/>
                </a:solidFill>
                <a:latin typeface="Times New Roman"/>
                <a:ea typeface="Times New Roman"/>
                <a:cs typeface="Times New Roman"/>
                <a:sym typeface="Times New Roman"/>
              </a:rPr>
              <a:t>Jane</a:t>
            </a:r>
            <a:endParaRPr sz="1200">
              <a:solidFill>
                <a:schemeClr val="dk2"/>
              </a:solidFill>
              <a:latin typeface="Times New Roman"/>
              <a:ea typeface="Times New Roman"/>
              <a:cs typeface="Times New Roman"/>
              <a:sym typeface="Times New Roman"/>
            </a:endParaRPr>
          </a:p>
          <a:p>
            <a:pPr marL="457200" lvl="0" indent="-304800" rtl="0">
              <a:lnSpc>
                <a:spcPct val="100000"/>
              </a:lnSpc>
              <a:spcBef>
                <a:spcPts val="1600"/>
              </a:spcBef>
              <a:spcAft>
                <a:spcPts val="0"/>
              </a:spcAft>
              <a:buClr>
                <a:schemeClr val="dk2"/>
              </a:buClr>
              <a:buSzPts val="1200"/>
              <a:buFont typeface="Times New Roman"/>
              <a:buChar char="●"/>
            </a:pPr>
            <a:r>
              <a:rPr lang="en" sz="1200">
                <a:solidFill>
                  <a:schemeClr val="dk2"/>
                </a:solidFill>
                <a:latin typeface="Times New Roman"/>
                <a:ea typeface="Times New Roman"/>
                <a:cs typeface="Times New Roman"/>
                <a:sym typeface="Times New Roman"/>
              </a:rPr>
              <a:t>The programs Veterans enroll in</a:t>
            </a:r>
            <a:endParaRPr sz="12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9030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chemeClr val="dk2"/>
                </a:solidFill>
                <a:latin typeface="Times New Roman"/>
                <a:ea typeface="Times New Roman"/>
                <a:cs typeface="Times New Roman"/>
                <a:sym typeface="Times New Roman"/>
              </a:rPr>
              <a:t>Jane</a:t>
            </a:r>
            <a:endParaRPr sz="1200">
              <a:solidFill>
                <a:schemeClr val="dk2"/>
              </a:solidFill>
              <a:latin typeface="Times New Roman"/>
              <a:ea typeface="Times New Roman"/>
              <a:cs typeface="Times New Roman"/>
              <a:sym typeface="Times New Roman"/>
            </a:endParaRPr>
          </a:p>
          <a:p>
            <a:pPr marL="457200" lvl="0" indent="-304800" rtl="0">
              <a:lnSpc>
                <a:spcPct val="100000"/>
              </a:lnSpc>
              <a:spcBef>
                <a:spcPts val="1600"/>
              </a:spcBef>
              <a:spcAft>
                <a:spcPts val="0"/>
              </a:spcAft>
              <a:buClr>
                <a:schemeClr val="dk2"/>
              </a:buClr>
              <a:buSzPts val="1200"/>
              <a:buFont typeface="Times New Roman"/>
              <a:buChar char="●"/>
            </a:pPr>
            <a:r>
              <a:rPr lang="en" sz="1200">
                <a:solidFill>
                  <a:schemeClr val="dk2"/>
                </a:solidFill>
                <a:latin typeface="Times New Roman"/>
                <a:ea typeface="Times New Roman"/>
                <a:cs typeface="Times New Roman"/>
                <a:sym typeface="Times New Roman"/>
              </a:rPr>
              <a:t>The decrease in Veterans has outpaced our decrease in enrollment, overall (~13% vs. just under 7%)</a:t>
            </a:r>
            <a:endParaRPr sz="12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2667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75" y="125"/>
            <a:ext cx="9144000" cy="5143500"/>
          </a:xfrm>
          <a:prstGeom prst="rect">
            <a:avLst/>
          </a:prstGeom>
          <a:solidFill>
            <a:srgbClr val="FFFFFF">
              <a:alpha val="7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7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Shape 12"/>
          <p:cNvSpPr txBox="1">
            <a:spLocks noGrp="1"/>
          </p:cNvSpPr>
          <p:nvPr>
            <p:ph type="subTitle" idx="1"/>
          </p:nvPr>
        </p:nvSpPr>
        <p:spPr>
          <a:xfrm>
            <a:off x="311700" y="2865494"/>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p:cSld name="BLANK_1">
    <p:bg>
      <p:bgPr>
        <a:solidFill>
          <a:srgbClr val="000000"/>
        </a:solidFill>
        <a:effectLst/>
      </p:bgPr>
    </p:bg>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54" name="Shape 54"/>
          <p:cNvSpPr txBox="1">
            <a:spLocks noGrp="1"/>
          </p:cNvSpPr>
          <p:nvPr>
            <p:ph type="title"/>
          </p:nvPr>
        </p:nvSpPr>
        <p:spPr>
          <a:xfrm>
            <a:off x="2093850" y="188225"/>
            <a:ext cx="4956300" cy="549000"/>
          </a:xfrm>
          <a:prstGeom prst="rect">
            <a:avLst/>
          </a:prstGeom>
        </p:spPr>
        <p:txBody>
          <a:bodyPr spcFirstLastPara="1" wrap="square" lIns="91425" tIns="91425" rIns="91425" bIns="91425" anchor="t" anchorCtr="0"/>
          <a:lstStyle>
            <a:lvl1pPr lvl="0" algn="ctr">
              <a:spcBef>
                <a:spcPts val="0"/>
              </a:spcBef>
              <a:spcAft>
                <a:spcPts val="0"/>
              </a:spcAft>
              <a:buNone/>
              <a:defRPr sz="2400">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55" name="Shape 55"/>
          <p:cNvSpPr/>
          <p:nvPr/>
        </p:nvSpPr>
        <p:spPr>
          <a:xfrm rot="5400000">
            <a:off x="4297650" y="2334450"/>
            <a:ext cx="548700" cy="4746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Shape 15"/>
          <p:cNvSpPr/>
          <p:nvPr/>
        </p:nvSpPr>
        <p:spPr>
          <a:xfrm>
            <a:off x="-75" y="125"/>
            <a:ext cx="9144000" cy="5143500"/>
          </a:xfrm>
          <a:prstGeom prst="rect">
            <a:avLst/>
          </a:prstGeom>
          <a:solidFill>
            <a:srgbClr val="FFFFFF">
              <a:alpha val="7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txBox="1">
            <a:spLocks noGrp="1"/>
          </p:cNvSpPr>
          <p:nvPr>
            <p:ph type="title"/>
          </p:nvPr>
        </p:nvSpPr>
        <p:spPr>
          <a:xfrm>
            <a:off x="311700" y="1490025"/>
            <a:ext cx="8520600" cy="21633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75" y="125"/>
            <a:ext cx="9144000" cy="5143500"/>
          </a:xfrm>
          <a:prstGeom prst="rect">
            <a:avLst/>
          </a:prstGeom>
          <a:solidFill>
            <a:srgbClr val="FFFFFF">
              <a:alpha val="7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81000">
              <a:spcBef>
                <a:spcPts val="0"/>
              </a:spcBef>
              <a:spcAft>
                <a:spcPts val="0"/>
              </a:spcAft>
              <a:buSzPts val="2400"/>
              <a:buChar char="●"/>
              <a:defRPr/>
            </a:lvl1pPr>
            <a:lvl2pPr marL="914400" lvl="1" indent="-342900">
              <a:spcBef>
                <a:spcPts val="1600"/>
              </a:spcBef>
              <a:spcAft>
                <a:spcPts val="0"/>
              </a:spcAft>
              <a:buSzPts val="1800"/>
              <a:buChar char="○"/>
              <a:defRPr/>
            </a:lvl2pPr>
            <a:lvl3pPr marL="1371600" lvl="2" indent="-342900">
              <a:spcBef>
                <a:spcPts val="1600"/>
              </a:spcBef>
              <a:spcAft>
                <a:spcPts val="0"/>
              </a:spcAft>
              <a:buSzPts val="1800"/>
              <a:buChar char="■"/>
              <a:defRPr/>
            </a:lvl3pPr>
            <a:lvl4pPr marL="1828800" lvl="3" indent="-342900">
              <a:spcBef>
                <a:spcPts val="1600"/>
              </a:spcBef>
              <a:spcAft>
                <a:spcPts val="0"/>
              </a:spcAft>
              <a:buSzPts val="1800"/>
              <a:buChar char="●"/>
              <a:defRPr/>
            </a:lvl4pPr>
            <a:lvl5pPr marL="2286000" lvl="4" indent="-342900">
              <a:spcBef>
                <a:spcPts val="1600"/>
              </a:spcBef>
              <a:spcAft>
                <a:spcPts val="0"/>
              </a:spcAft>
              <a:buSzPts val="1800"/>
              <a:buChar char="○"/>
              <a:defRPr/>
            </a:lvl5pPr>
            <a:lvl6pPr marL="2743200" lvl="5" indent="-342900">
              <a:spcBef>
                <a:spcPts val="1600"/>
              </a:spcBef>
              <a:spcAft>
                <a:spcPts val="0"/>
              </a:spcAft>
              <a:buSzPts val="1800"/>
              <a:buChar char="■"/>
              <a:defRPr/>
            </a:lvl6pPr>
            <a:lvl7pPr marL="3200400" lvl="6" indent="-342900">
              <a:spcBef>
                <a:spcPts val="1600"/>
              </a:spcBef>
              <a:spcAft>
                <a:spcPts val="0"/>
              </a:spcAft>
              <a:buSzPts val="1800"/>
              <a:buChar char="●"/>
              <a:defRPr/>
            </a:lvl7pPr>
            <a:lvl8pPr marL="3657600" lvl="7" indent="-342900">
              <a:spcBef>
                <a:spcPts val="1600"/>
              </a:spcBef>
              <a:spcAft>
                <a:spcPts val="0"/>
              </a:spcAft>
              <a:buSzPts val="1800"/>
              <a:buChar char="○"/>
              <a:defRPr/>
            </a:lvl8pPr>
            <a:lvl9pPr marL="4114800" lvl="8" indent="-342900">
              <a:spcBef>
                <a:spcPts val="1600"/>
              </a:spcBef>
              <a:spcAft>
                <a:spcPts val="1600"/>
              </a:spcAft>
              <a:buSzPts val="18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p:nvPr/>
        </p:nvSpPr>
        <p:spPr>
          <a:xfrm>
            <a:off x="-75" y="125"/>
            <a:ext cx="9144000" cy="5143500"/>
          </a:xfrm>
          <a:prstGeom prst="rect">
            <a:avLst/>
          </a:prstGeom>
          <a:solidFill>
            <a:srgbClr val="FFFFFF">
              <a:alpha val="7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sz="1800"/>
            </a:lvl1pPr>
            <a:lvl2pPr marL="914400" lvl="1" indent="-342900">
              <a:spcBef>
                <a:spcPts val="1600"/>
              </a:spcBef>
              <a:spcAft>
                <a:spcPts val="0"/>
              </a:spcAft>
              <a:buSzPts val="1800"/>
              <a:buChar char="○"/>
              <a:defRPr/>
            </a:lvl2pPr>
            <a:lvl3pPr marL="1371600" lvl="2" indent="-342900">
              <a:spcBef>
                <a:spcPts val="1600"/>
              </a:spcBef>
              <a:spcAft>
                <a:spcPts val="0"/>
              </a:spcAft>
              <a:buSzPts val="1800"/>
              <a:buChar char="■"/>
              <a:defRPr/>
            </a:lvl3pPr>
            <a:lvl4pPr marL="1828800" lvl="3" indent="-342900">
              <a:spcBef>
                <a:spcPts val="1600"/>
              </a:spcBef>
              <a:spcAft>
                <a:spcPts val="0"/>
              </a:spcAft>
              <a:buSzPts val="1800"/>
              <a:buChar char="●"/>
              <a:defRPr/>
            </a:lvl4pPr>
            <a:lvl5pPr marL="2286000" lvl="4" indent="-342900">
              <a:spcBef>
                <a:spcPts val="1600"/>
              </a:spcBef>
              <a:spcAft>
                <a:spcPts val="0"/>
              </a:spcAft>
              <a:buSzPts val="1800"/>
              <a:buChar char="○"/>
              <a:defRPr/>
            </a:lvl5pPr>
            <a:lvl6pPr marL="2743200" lvl="5" indent="-342900">
              <a:spcBef>
                <a:spcPts val="1600"/>
              </a:spcBef>
              <a:spcAft>
                <a:spcPts val="0"/>
              </a:spcAft>
              <a:buSzPts val="1800"/>
              <a:buChar char="■"/>
              <a:defRPr/>
            </a:lvl6pPr>
            <a:lvl7pPr marL="3200400" lvl="6" indent="-342900">
              <a:spcBef>
                <a:spcPts val="1600"/>
              </a:spcBef>
              <a:spcAft>
                <a:spcPts val="0"/>
              </a:spcAft>
              <a:buSzPts val="1800"/>
              <a:buChar char="●"/>
              <a:defRPr/>
            </a:lvl7pPr>
            <a:lvl8pPr marL="3657600" lvl="7" indent="-342900">
              <a:spcBef>
                <a:spcPts val="1600"/>
              </a:spcBef>
              <a:spcAft>
                <a:spcPts val="0"/>
              </a:spcAft>
              <a:buSzPts val="1800"/>
              <a:buChar char="○"/>
              <a:defRPr/>
            </a:lvl8pPr>
            <a:lvl9pPr marL="4114800" lvl="8" indent="-342900">
              <a:spcBef>
                <a:spcPts val="1600"/>
              </a:spcBef>
              <a:spcAft>
                <a:spcPts val="1600"/>
              </a:spcAft>
              <a:buSzPts val="1800"/>
              <a:buChar char="■"/>
              <a:defRPr/>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sz="1800"/>
            </a:lvl1pPr>
            <a:lvl2pPr marL="914400" lvl="1" indent="-342900">
              <a:spcBef>
                <a:spcPts val="1600"/>
              </a:spcBef>
              <a:spcAft>
                <a:spcPts val="0"/>
              </a:spcAft>
              <a:buSzPts val="1800"/>
              <a:buChar char="○"/>
              <a:defRPr/>
            </a:lvl2pPr>
            <a:lvl3pPr marL="1371600" lvl="2" indent="-342900">
              <a:spcBef>
                <a:spcPts val="1600"/>
              </a:spcBef>
              <a:spcAft>
                <a:spcPts val="0"/>
              </a:spcAft>
              <a:buSzPts val="1800"/>
              <a:buChar char="■"/>
              <a:defRPr/>
            </a:lvl3pPr>
            <a:lvl4pPr marL="1828800" lvl="3" indent="-342900">
              <a:spcBef>
                <a:spcPts val="1600"/>
              </a:spcBef>
              <a:spcAft>
                <a:spcPts val="0"/>
              </a:spcAft>
              <a:buSzPts val="1800"/>
              <a:buChar char="●"/>
              <a:defRPr/>
            </a:lvl4pPr>
            <a:lvl5pPr marL="2286000" lvl="4" indent="-342900">
              <a:spcBef>
                <a:spcPts val="1600"/>
              </a:spcBef>
              <a:spcAft>
                <a:spcPts val="0"/>
              </a:spcAft>
              <a:buSzPts val="1800"/>
              <a:buChar char="○"/>
              <a:defRPr/>
            </a:lvl5pPr>
            <a:lvl6pPr marL="2743200" lvl="5" indent="-342900">
              <a:spcBef>
                <a:spcPts val="1600"/>
              </a:spcBef>
              <a:spcAft>
                <a:spcPts val="0"/>
              </a:spcAft>
              <a:buSzPts val="1800"/>
              <a:buChar char="■"/>
              <a:defRPr/>
            </a:lvl6pPr>
            <a:lvl7pPr marL="3200400" lvl="6" indent="-342900">
              <a:spcBef>
                <a:spcPts val="1600"/>
              </a:spcBef>
              <a:spcAft>
                <a:spcPts val="0"/>
              </a:spcAft>
              <a:buSzPts val="1800"/>
              <a:buChar char="●"/>
              <a:defRPr/>
            </a:lvl7pPr>
            <a:lvl8pPr marL="3657600" lvl="7" indent="-342900">
              <a:spcBef>
                <a:spcPts val="1600"/>
              </a:spcBef>
              <a:spcAft>
                <a:spcPts val="0"/>
              </a:spcAft>
              <a:buSzPts val="1800"/>
              <a:buChar char="○"/>
              <a:defRPr/>
            </a:lvl8pPr>
            <a:lvl9pPr marL="4114800" lvl="8" indent="-342900">
              <a:spcBef>
                <a:spcPts val="1600"/>
              </a:spcBef>
              <a:spcAft>
                <a:spcPts val="1600"/>
              </a:spcAft>
              <a:buSzPts val="1800"/>
              <a:buChar char="■"/>
              <a:defRPr/>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p:nvPr/>
        </p:nvSpPr>
        <p:spPr>
          <a:xfrm>
            <a:off x="-75" y="125"/>
            <a:ext cx="9144000" cy="5143500"/>
          </a:xfrm>
          <a:prstGeom prst="rect">
            <a:avLst/>
          </a:prstGeom>
          <a:solidFill>
            <a:srgbClr val="FFFFFF">
              <a:alpha val="7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lstStyle>
            <a:lvl1pPr lvl="0" algn="ctr">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Shape 34"/>
          <p:cNvSpPr/>
          <p:nvPr/>
        </p:nvSpPr>
        <p:spPr>
          <a:xfrm>
            <a:off x="-75" y="125"/>
            <a:ext cx="9144000" cy="5143500"/>
          </a:xfrm>
          <a:prstGeom prst="rect">
            <a:avLst/>
          </a:prstGeom>
          <a:solidFill>
            <a:srgbClr val="FFFFFF">
              <a:alpha val="7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4572000" y="-125"/>
            <a:ext cx="4572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Shape 3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Shape 3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81000">
              <a:spcBef>
                <a:spcPts val="0"/>
              </a:spcBef>
              <a:spcAft>
                <a:spcPts val="0"/>
              </a:spcAft>
              <a:buClr>
                <a:srgbClr val="FFFFFF"/>
              </a:buClr>
              <a:buSzPts val="2400"/>
              <a:buChar char="●"/>
              <a:defRPr>
                <a:solidFill>
                  <a:srgbClr val="FFFFFF"/>
                </a:solidFill>
              </a:defRPr>
            </a:lvl1pPr>
            <a:lvl2pPr marL="914400" lvl="1" indent="-342900">
              <a:spcBef>
                <a:spcPts val="1600"/>
              </a:spcBef>
              <a:spcAft>
                <a:spcPts val="0"/>
              </a:spcAft>
              <a:buClr>
                <a:srgbClr val="FFFFFF"/>
              </a:buClr>
              <a:buSzPts val="1800"/>
              <a:buChar char="○"/>
              <a:defRPr>
                <a:solidFill>
                  <a:srgbClr val="FFFFFF"/>
                </a:solidFill>
              </a:defRPr>
            </a:lvl2pPr>
            <a:lvl3pPr marL="1371600" lvl="2" indent="-342900">
              <a:spcBef>
                <a:spcPts val="1600"/>
              </a:spcBef>
              <a:spcAft>
                <a:spcPts val="0"/>
              </a:spcAft>
              <a:buClr>
                <a:srgbClr val="FFFFFF"/>
              </a:buClr>
              <a:buSzPts val="1800"/>
              <a:buChar char="■"/>
              <a:defRPr>
                <a:solidFill>
                  <a:srgbClr val="FFFFFF"/>
                </a:solidFill>
              </a:defRPr>
            </a:lvl3pPr>
            <a:lvl4pPr marL="1828800" lvl="3" indent="-342900">
              <a:spcBef>
                <a:spcPts val="1600"/>
              </a:spcBef>
              <a:spcAft>
                <a:spcPts val="0"/>
              </a:spcAft>
              <a:buClr>
                <a:srgbClr val="FFFFFF"/>
              </a:buClr>
              <a:buSzPts val="1800"/>
              <a:buChar char="●"/>
              <a:defRPr>
                <a:solidFill>
                  <a:srgbClr val="FFFFFF"/>
                </a:solidFill>
              </a:defRPr>
            </a:lvl4pPr>
            <a:lvl5pPr marL="2286000" lvl="4" indent="-342900">
              <a:spcBef>
                <a:spcPts val="1600"/>
              </a:spcBef>
              <a:spcAft>
                <a:spcPts val="0"/>
              </a:spcAft>
              <a:buClr>
                <a:srgbClr val="FFFFFF"/>
              </a:buClr>
              <a:buSzPts val="1800"/>
              <a:buChar char="○"/>
              <a:defRPr>
                <a:solidFill>
                  <a:srgbClr val="FFFFFF"/>
                </a:solidFill>
              </a:defRPr>
            </a:lvl5pPr>
            <a:lvl6pPr marL="2743200" lvl="5" indent="-342900">
              <a:spcBef>
                <a:spcPts val="1600"/>
              </a:spcBef>
              <a:spcAft>
                <a:spcPts val="0"/>
              </a:spcAft>
              <a:buClr>
                <a:srgbClr val="FFFFFF"/>
              </a:buClr>
              <a:buSzPts val="1800"/>
              <a:buChar char="■"/>
              <a:defRPr>
                <a:solidFill>
                  <a:srgbClr val="FFFFFF"/>
                </a:solidFill>
              </a:defRPr>
            </a:lvl6pPr>
            <a:lvl7pPr marL="3200400" lvl="6" indent="-342900">
              <a:spcBef>
                <a:spcPts val="1600"/>
              </a:spcBef>
              <a:spcAft>
                <a:spcPts val="0"/>
              </a:spcAft>
              <a:buClr>
                <a:srgbClr val="FFFFFF"/>
              </a:buClr>
              <a:buSzPts val="1800"/>
              <a:buChar char="●"/>
              <a:defRPr>
                <a:solidFill>
                  <a:srgbClr val="FFFFFF"/>
                </a:solidFill>
              </a:defRPr>
            </a:lvl7pPr>
            <a:lvl8pPr marL="3657600" lvl="7" indent="-342900">
              <a:spcBef>
                <a:spcPts val="1600"/>
              </a:spcBef>
              <a:spcAft>
                <a:spcPts val="0"/>
              </a:spcAft>
              <a:buClr>
                <a:srgbClr val="FFFFFF"/>
              </a:buClr>
              <a:buSzPts val="1800"/>
              <a:buChar char="○"/>
              <a:defRPr>
                <a:solidFill>
                  <a:srgbClr val="FFFFFF"/>
                </a:solidFill>
              </a:defRPr>
            </a:lvl8pPr>
            <a:lvl9pPr marL="4114800" lvl="8" indent="-342900">
              <a:spcBef>
                <a:spcPts val="1600"/>
              </a:spcBef>
              <a:spcAft>
                <a:spcPts val="1600"/>
              </a:spcAft>
              <a:buClr>
                <a:srgbClr val="FFFFFF"/>
              </a:buClr>
              <a:buSzPts val="1800"/>
              <a:buChar char="■"/>
              <a:defRPr>
                <a:solidFill>
                  <a:srgbClr val="FFFFFF"/>
                </a:solidFill>
              </a:defRPr>
            </a:lvl9pPr>
          </a:lstStyle>
          <a:p>
            <a:endParaRPr/>
          </a:p>
        </p:txBody>
      </p:sp>
      <p:sp>
        <p:nvSpPr>
          <p:cNvPr id="39" name="Shape 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Shape 41"/>
          <p:cNvSpPr/>
          <p:nvPr/>
        </p:nvSpPr>
        <p:spPr>
          <a:xfrm>
            <a:off x="-75" y="125"/>
            <a:ext cx="9144000" cy="5143500"/>
          </a:xfrm>
          <a:prstGeom prst="rect">
            <a:avLst/>
          </a:prstGeom>
          <a:solidFill>
            <a:srgbClr val="FFFFFF">
              <a:alpha val="7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txBox="1">
            <a:spLocks noGrp="1"/>
          </p:cNvSpPr>
          <p:nvPr>
            <p:ph type="body" idx="1"/>
          </p:nvPr>
        </p:nvSpPr>
        <p:spPr>
          <a:xfrm>
            <a:off x="1572600" y="4230575"/>
            <a:ext cx="5998800" cy="605100"/>
          </a:xfrm>
          <a:prstGeom prst="rect">
            <a:avLst/>
          </a:prstGeom>
        </p:spPr>
        <p:txBody>
          <a:bodyPr spcFirstLastPara="1" wrap="square" lIns="91425" tIns="91425" rIns="91425" bIns="91425" anchor="ctr" anchorCtr="0"/>
          <a:lstStyle>
            <a:lvl1pPr marL="457200" lvl="0" indent="-228600" algn="ctr">
              <a:lnSpc>
                <a:spcPct val="100000"/>
              </a:lnSpc>
              <a:spcBef>
                <a:spcPts val="0"/>
              </a:spcBef>
              <a:spcAft>
                <a:spcPts val="0"/>
              </a:spcAft>
              <a:buSzPts val="24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p:nvPr/>
        </p:nvSpPr>
        <p:spPr>
          <a:xfrm>
            <a:off x="-75" y="125"/>
            <a:ext cx="9144000" cy="5143500"/>
          </a:xfrm>
          <a:prstGeom prst="rect">
            <a:avLst/>
          </a:prstGeom>
          <a:solidFill>
            <a:srgbClr val="FFFFFF">
              <a:alpha val="7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ctr" anchorCtr="0"/>
          <a:lstStyle>
            <a:lvl1pPr lvl="0" algn="ctr">
              <a:spcBef>
                <a:spcPts val="0"/>
              </a:spcBef>
              <a:spcAft>
                <a:spcPts val="0"/>
              </a:spcAft>
              <a:buSzPts val="20000"/>
              <a:buNone/>
              <a:defRPr sz="20000"/>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r>
              <a:t>xx%</a:t>
            </a:r>
          </a:p>
        </p:txBody>
      </p:sp>
      <p:sp>
        <p:nvSpPr>
          <p:cNvPr id="47" name="Shape 4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81000" algn="ctr">
              <a:spcBef>
                <a:spcPts val="0"/>
              </a:spcBef>
              <a:spcAft>
                <a:spcPts val="0"/>
              </a:spcAft>
              <a:buSzPts val="2400"/>
              <a:buChar char="●"/>
              <a:defRPr/>
            </a:lvl1pPr>
            <a:lvl2pPr marL="914400" lvl="1" indent="-342900" algn="ctr">
              <a:spcBef>
                <a:spcPts val="1600"/>
              </a:spcBef>
              <a:spcAft>
                <a:spcPts val="0"/>
              </a:spcAft>
              <a:buSzPts val="1800"/>
              <a:buChar char="○"/>
              <a:defRPr/>
            </a:lvl2pPr>
            <a:lvl3pPr marL="1371600" lvl="2" indent="-342900" algn="ctr">
              <a:spcBef>
                <a:spcPts val="1600"/>
              </a:spcBef>
              <a:spcAft>
                <a:spcPts val="0"/>
              </a:spcAft>
              <a:buSzPts val="1800"/>
              <a:buChar char="■"/>
              <a:defRPr/>
            </a:lvl3pPr>
            <a:lvl4pPr marL="1828800" lvl="3" indent="-342900" algn="ctr">
              <a:spcBef>
                <a:spcPts val="1600"/>
              </a:spcBef>
              <a:spcAft>
                <a:spcPts val="0"/>
              </a:spcAft>
              <a:buSzPts val="1800"/>
              <a:buChar char="●"/>
              <a:defRPr/>
            </a:lvl4pPr>
            <a:lvl5pPr marL="2286000" lvl="4" indent="-342900" algn="ctr">
              <a:spcBef>
                <a:spcPts val="1600"/>
              </a:spcBef>
              <a:spcAft>
                <a:spcPts val="0"/>
              </a:spcAft>
              <a:buSzPts val="1800"/>
              <a:buChar char="○"/>
              <a:defRPr/>
            </a:lvl5pPr>
            <a:lvl6pPr marL="2743200" lvl="5" indent="-342900" algn="ctr">
              <a:spcBef>
                <a:spcPts val="1600"/>
              </a:spcBef>
              <a:spcAft>
                <a:spcPts val="0"/>
              </a:spcAft>
              <a:buSzPts val="1800"/>
              <a:buChar char="■"/>
              <a:defRPr/>
            </a:lvl6pPr>
            <a:lvl7pPr marL="3200400" lvl="6" indent="-342900" algn="ctr">
              <a:spcBef>
                <a:spcPts val="1600"/>
              </a:spcBef>
              <a:spcAft>
                <a:spcPts val="0"/>
              </a:spcAft>
              <a:buSzPts val="1800"/>
              <a:buChar char="●"/>
              <a:defRPr/>
            </a:lvl7pPr>
            <a:lvl8pPr marL="3657600" lvl="7" indent="-342900" algn="ctr">
              <a:spcBef>
                <a:spcPts val="1600"/>
              </a:spcBef>
              <a:spcAft>
                <a:spcPts val="0"/>
              </a:spcAft>
              <a:buSzPts val="1800"/>
              <a:buChar char="○"/>
              <a:defRPr/>
            </a:lvl8pPr>
            <a:lvl9pPr marL="4114800" lvl="8" indent="-342900" algn="ctr">
              <a:spcBef>
                <a:spcPts val="1600"/>
              </a:spcBef>
              <a:spcAft>
                <a:spcPts val="1600"/>
              </a:spcAft>
              <a:buSzPts val="18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Shape 50"/>
          <p:cNvSpPr/>
          <p:nvPr/>
        </p:nvSpPr>
        <p:spPr>
          <a:xfrm>
            <a:off x="-75" y="125"/>
            <a:ext cx="9144000" cy="5143500"/>
          </a:xfrm>
          <a:prstGeom prst="rect">
            <a:avLst/>
          </a:prstGeom>
          <a:solidFill>
            <a:srgbClr val="FFFFFF">
              <a:alpha val="7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lvl="0">
              <a:spcBef>
                <a:spcPts val="0"/>
              </a:spcBef>
              <a:spcAft>
                <a:spcPts val="0"/>
              </a:spcAft>
              <a:buClr>
                <a:schemeClr val="dk1"/>
              </a:buClr>
              <a:buSzPts val="4000"/>
              <a:buFont typeface="Merriweather"/>
              <a:buNone/>
              <a:defRPr sz="40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4000"/>
              <a:buFont typeface="Merriweather"/>
              <a:buNone/>
              <a:defRPr sz="40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4000"/>
              <a:buFont typeface="Merriweather"/>
              <a:buNone/>
              <a:defRPr sz="40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4000"/>
              <a:buFont typeface="Merriweather"/>
              <a:buNone/>
              <a:defRPr sz="40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4000"/>
              <a:buFont typeface="Merriweather"/>
              <a:buNone/>
              <a:defRPr sz="40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4000"/>
              <a:buFont typeface="Merriweather"/>
              <a:buNone/>
              <a:defRPr sz="40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4000"/>
              <a:buFont typeface="Merriweather"/>
              <a:buNone/>
              <a:defRPr sz="40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4000"/>
              <a:buFont typeface="Merriweather"/>
              <a:buNone/>
              <a:defRPr sz="40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4000"/>
              <a:buFont typeface="Merriweather"/>
              <a:buNone/>
              <a:defRPr sz="4000">
                <a:solidFill>
                  <a:schemeClr val="dk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1pPr>
            <a:lvl2pPr marL="914400" lvl="1" indent="-342900">
              <a:lnSpc>
                <a:spcPct val="115000"/>
              </a:lnSpc>
              <a:spcBef>
                <a:spcPts val="160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2pPr>
            <a:lvl3pPr marL="1371600" lvl="2" indent="-342900">
              <a:lnSpc>
                <a:spcPct val="115000"/>
              </a:lnSpc>
              <a:spcBef>
                <a:spcPts val="160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3pPr>
            <a:lvl4pPr marL="1828800" lvl="3" indent="-342900">
              <a:lnSpc>
                <a:spcPct val="115000"/>
              </a:lnSpc>
              <a:spcBef>
                <a:spcPts val="160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4pPr>
            <a:lvl5pPr marL="2286000" lvl="4" indent="-342900">
              <a:lnSpc>
                <a:spcPct val="115000"/>
              </a:lnSpc>
              <a:spcBef>
                <a:spcPts val="160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5pPr>
            <a:lvl6pPr marL="2743200" lvl="5" indent="-342900">
              <a:lnSpc>
                <a:spcPct val="115000"/>
              </a:lnSpc>
              <a:spcBef>
                <a:spcPts val="160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6pPr>
            <a:lvl7pPr marL="3200400" lvl="6" indent="-342900">
              <a:lnSpc>
                <a:spcPct val="115000"/>
              </a:lnSpc>
              <a:spcBef>
                <a:spcPts val="160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7pPr>
            <a:lvl8pPr marL="3657600" lvl="7" indent="-342900">
              <a:lnSpc>
                <a:spcPct val="115000"/>
              </a:lnSpc>
              <a:spcBef>
                <a:spcPts val="160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8pPr>
            <a:lvl9pPr marL="4114800" lvl="8" indent="-342900">
              <a:lnSpc>
                <a:spcPct val="115000"/>
              </a:lnSpc>
              <a:spcBef>
                <a:spcPts val="1600"/>
              </a:spcBef>
              <a:spcAft>
                <a:spcPts val="160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ptsd.va.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www.ptsd.va.gov/public/where-to-get-help.asp" TargetMode="External"/><Relationship Id="rId5" Type="http://schemas.openxmlformats.org/officeDocument/2006/relationships/hyperlink" Target="http://www.ptsd.va.gov/public/pages/fslist-ptsd-overview.asp" TargetMode="External"/><Relationship Id="rId4" Type="http://schemas.openxmlformats.org/officeDocument/2006/relationships/hyperlink" Target="http://www.ptsd.va.gov/public/reintegration/guides-rwz.asp"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studentveterans.org" TargetMode="External"/><Relationship Id="rId3" Type="http://schemas.openxmlformats.org/officeDocument/2006/relationships/hyperlink" Target="http://afterdeployment.dcoe.mil/" TargetMode="External"/><Relationship Id="rId7" Type="http://schemas.openxmlformats.org/officeDocument/2006/relationships/hyperlink" Target="http://www.oefoif.va.gov"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realwarriors.net" TargetMode="External"/><Relationship Id="rId5" Type="http://schemas.openxmlformats.org/officeDocument/2006/relationships/hyperlink" Target="http://www.nationalresourcedirectory.org" TargetMode="Externa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a:t>Supporting Veterans and Student Service Members</a:t>
            </a:r>
            <a:endParaRPr sz="4800"/>
          </a:p>
        </p:txBody>
      </p:sp>
      <p:sp>
        <p:nvSpPr>
          <p:cNvPr id="61" name="Shape 61"/>
          <p:cNvSpPr txBox="1">
            <a:spLocks noGrp="1"/>
          </p:cNvSpPr>
          <p:nvPr>
            <p:ph type="subTitle" idx="1"/>
          </p:nvPr>
        </p:nvSpPr>
        <p:spPr>
          <a:xfrm>
            <a:off x="311700" y="2865502"/>
            <a:ext cx="8520600" cy="1065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Central Oregon Community College</a:t>
            </a:r>
            <a:endParaRPr/>
          </a:p>
          <a:p>
            <a:pPr marL="0" lvl="0" indent="0">
              <a:spcBef>
                <a:spcPts val="0"/>
              </a:spcBef>
              <a:spcAft>
                <a:spcPts val="0"/>
              </a:spcAft>
              <a:buNone/>
            </a:pPr>
            <a:r>
              <a:rPr lang="en"/>
              <a:t>2018</a:t>
            </a:r>
            <a:endParaRPr/>
          </a:p>
        </p:txBody>
      </p:sp>
      <p:pic>
        <p:nvPicPr>
          <p:cNvPr id="62" name="Shape 62"/>
          <p:cNvPicPr preferRelativeResize="0"/>
          <p:nvPr/>
        </p:nvPicPr>
        <p:blipFill>
          <a:blip r:embed="rId3">
            <a:alphaModFix amt="22000"/>
          </a:blip>
          <a:stretch>
            <a:fillRect/>
          </a:stretch>
        </p:blipFill>
        <p:spPr>
          <a:xfrm>
            <a:off x="426588" y="612625"/>
            <a:ext cx="8290825" cy="3701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10992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3600"/>
              <a:t>Who are Veteran/Student Service Member Students?</a:t>
            </a:r>
            <a:endParaRPr/>
          </a:p>
        </p:txBody>
      </p:sp>
      <p:sp>
        <p:nvSpPr>
          <p:cNvPr id="129" name="Shape 129"/>
          <p:cNvSpPr txBox="1">
            <a:spLocks noGrp="1"/>
          </p:cNvSpPr>
          <p:nvPr>
            <p:ph type="body" idx="1"/>
          </p:nvPr>
        </p:nvSpPr>
        <p:spPr>
          <a:xfrm>
            <a:off x="311700" y="1595375"/>
            <a:ext cx="8520600" cy="3395100"/>
          </a:xfrm>
          <a:prstGeom prst="rect">
            <a:avLst/>
          </a:prstGeom>
        </p:spPr>
        <p:txBody>
          <a:bodyPr spcFirstLastPara="1" wrap="square" lIns="91425" tIns="91425" rIns="91425" bIns="91425" anchor="t" anchorCtr="0">
            <a:noAutofit/>
          </a:bodyPr>
          <a:lstStyle/>
          <a:p>
            <a:pPr marL="0" lvl="0" indent="0" rtl="0">
              <a:lnSpc>
                <a:spcPct val="114000"/>
              </a:lnSpc>
              <a:spcBef>
                <a:spcPts val="0"/>
              </a:spcBef>
              <a:spcAft>
                <a:spcPts val="0"/>
              </a:spcAft>
              <a:buNone/>
            </a:pPr>
            <a:r>
              <a:rPr lang="en">
                <a:solidFill>
                  <a:srgbClr val="0B5394"/>
                </a:solidFill>
              </a:rPr>
              <a:t>Nationally:</a:t>
            </a:r>
            <a:endParaRPr>
              <a:solidFill>
                <a:srgbClr val="0B5394"/>
              </a:solidFill>
            </a:endParaRPr>
          </a:p>
          <a:p>
            <a:pPr marL="457200" lvl="0" indent="-342900" rtl="0">
              <a:lnSpc>
                <a:spcPct val="114000"/>
              </a:lnSpc>
              <a:spcBef>
                <a:spcPts val="600"/>
              </a:spcBef>
              <a:spcAft>
                <a:spcPts val="0"/>
              </a:spcAft>
              <a:buClr>
                <a:srgbClr val="000000"/>
              </a:buClr>
              <a:buSzPts val="1800"/>
              <a:buChar char="●"/>
            </a:pPr>
            <a:r>
              <a:rPr lang="en" sz="1800">
                <a:solidFill>
                  <a:srgbClr val="000000"/>
                </a:solidFill>
              </a:rPr>
              <a:t>Ethnicity/Diversity</a:t>
            </a:r>
            <a:endParaRPr sz="1800">
              <a:solidFill>
                <a:srgbClr val="000000"/>
              </a:solidFill>
            </a:endParaRPr>
          </a:p>
          <a:p>
            <a:pPr marL="457200" lvl="0" indent="-342900" rtl="0">
              <a:lnSpc>
                <a:spcPct val="114000"/>
              </a:lnSpc>
              <a:spcBef>
                <a:spcPts val="600"/>
              </a:spcBef>
              <a:spcAft>
                <a:spcPts val="0"/>
              </a:spcAft>
              <a:buClr>
                <a:srgbClr val="000000"/>
              </a:buClr>
              <a:buSzPts val="1800"/>
              <a:buChar char="●"/>
            </a:pPr>
            <a:r>
              <a:rPr lang="en" sz="1800">
                <a:solidFill>
                  <a:srgbClr val="000000"/>
                </a:solidFill>
              </a:rPr>
              <a:t>Female Veterans/Service Member Students</a:t>
            </a:r>
            <a:endParaRPr sz="1800">
              <a:solidFill>
                <a:srgbClr val="000000"/>
              </a:solidFill>
            </a:endParaRPr>
          </a:p>
          <a:p>
            <a:pPr marL="914400" lvl="1" indent="-317500" rtl="0">
              <a:lnSpc>
                <a:spcPct val="114000"/>
              </a:lnSpc>
              <a:spcBef>
                <a:spcPts val="600"/>
              </a:spcBef>
              <a:spcAft>
                <a:spcPts val="0"/>
              </a:spcAft>
              <a:buClr>
                <a:srgbClr val="000000"/>
              </a:buClr>
              <a:buSzPts val="1400"/>
              <a:buChar char="○"/>
            </a:pPr>
            <a:r>
              <a:rPr lang="en" sz="2400">
                <a:solidFill>
                  <a:srgbClr val="980000"/>
                </a:solidFill>
              </a:rPr>
              <a:t>73%</a:t>
            </a:r>
            <a:r>
              <a:rPr lang="en">
                <a:solidFill>
                  <a:srgbClr val="FF0000"/>
                </a:solidFill>
              </a:rPr>
              <a:t> </a:t>
            </a:r>
            <a:r>
              <a:rPr lang="en">
                <a:solidFill>
                  <a:srgbClr val="000000"/>
                </a:solidFill>
              </a:rPr>
              <a:t>are male</a:t>
            </a:r>
            <a:r>
              <a:rPr lang="en" sz="1400">
                <a:solidFill>
                  <a:srgbClr val="000000"/>
                </a:solidFill>
              </a:rPr>
              <a:t>; </a:t>
            </a:r>
            <a:r>
              <a:rPr lang="en" sz="2400">
                <a:solidFill>
                  <a:srgbClr val="980000"/>
                </a:solidFill>
              </a:rPr>
              <a:t>27%</a:t>
            </a:r>
            <a:r>
              <a:rPr lang="en" sz="1400">
                <a:solidFill>
                  <a:srgbClr val="000000"/>
                </a:solidFill>
              </a:rPr>
              <a:t> </a:t>
            </a:r>
            <a:r>
              <a:rPr lang="en">
                <a:solidFill>
                  <a:srgbClr val="000000"/>
                </a:solidFill>
              </a:rPr>
              <a:t>are female. </a:t>
            </a:r>
            <a:endParaRPr>
              <a:solidFill>
                <a:srgbClr val="000000"/>
              </a:solidFill>
            </a:endParaRPr>
          </a:p>
          <a:p>
            <a:pPr marL="457200" lvl="0" indent="-317500" rtl="0">
              <a:lnSpc>
                <a:spcPct val="114000"/>
              </a:lnSpc>
              <a:spcBef>
                <a:spcPts val="600"/>
              </a:spcBef>
              <a:spcAft>
                <a:spcPts val="0"/>
              </a:spcAft>
              <a:buClr>
                <a:srgbClr val="000000"/>
              </a:buClr>
              <a:buSzPts val="1400"/>
              <a:buChar char="●"/>
            </a:pPr>
            <a:r>
              <a:rPr lang="en">
                <a:solidFill>
                  <a:srgbClr val="980000"/>
                </a:solidFill>
              </a:rPr>
              <a:t>47%</a:t>
            </a:r>
            <a:r>
              <a:rPr lang="en">
                <a:solidFill>
                  <a:srgbClr val="000000"/>
                </a:solidFill>
              </a:rPr>
              <a:t> </a:t>
            </a:r>
            <a:r>
              <a:rPr lang="en" sz="1800">
                <a:solidFill>
                  <a:srgbClr val="000000"/>
                </a:solidFill>
              </a:rPr>
              <a:t>of student Veterans have children</a:t>
            </a:r>
            <a:r>
              <a:rPr lang="en" sz="1400">
                <a:solidFill>
                  <a:srgbClr val="000000"/>
                </a:solidFill>
              </a:rPr>
              <a:t>; </a:t>
            </a:r>
            <a:r>
              <a:rPr lang="en">
                <a:solidFill>
                  <a:srgbClr val="980000"/>
                </a:solidFill>
              </a:rPr>
              <a:t>47.3%</a:t>
            </a:r>
            <a:r>
              <a:rPr lang="en" sz="1800">
                <a:solidFill>
                  <a:srgbClr val="980000"/>
                </a:solidFill>
              </a:rPr>
              <a:t> </a:t>
            </a:r>
            <a:r>
              <a:rPr lang="en" sz="1800">
                <a:solidFill>
                  <a:srgbClr val="000000"/>
                </a:solidFill>
              </a:rPr>
              <a:t>of student Veterans are married. </a:t>
            </a:r>
            <a:endParaRPr sz="1800">
              <a:solidFill>
                <a:srgbClr val="000000"/>
              </a:solidFill>
            </a:endParaRPr>
          </a:p>
          <a:p>
            <a:pPr marL="457200" lvl="0" indent="-317500" rtl="0">
              <a:lnSpc>
                <a:spcPct val="114000"/>
              </a:lnSpc>
              <a:spcBef>
                <a:spcPts val="600"/>
              </a:spcBef>
              <a:spcAft>
                <a:spcPts val="0"/>
              </a:spcAft>
              <a:buClr>
                <a:srgbClr val="000000"/>
              </a:buClr>
              <a:buSzPts val="1400"/>
              <a:buChar char="●"/>
            </a:pPr>
            <a:r>
              <a:rPr lang="en" sz="1800">
                <a:solidFill>
                  <a:srgbClr val="000000"/>
                </a:solidFill>
              </a:rPr>
              <a:t>Most student Veterans are enrolled in public 2-year</a:t>
            </a:r>
            <a:r>
              <a:rPr lang="en" sz="1400">
                <a:solidFill>
                  <a:srgbClr val="000000"/>
                </a:solidFill>
              </a:rPr>
              <a:t> (</a:t>
            </a:r>
            <a:r>
              <a:rPr lang="en">
                <a:solidFill>
                  <a:srgbClr val="980000"/>
                </a:solidFill>
              </a:rPr>
              <a:t>43.3%</a:t>
            </a:r>
            <a:r>
              <a:rPr lang="en" sz="1400">
                <a:solidFill>
                  <a:srgbClr val="000000"/>
                </a:solidFill>
              </a:rPr>
              <a:t>) </a:t>
            </a:r>
            <a:r>
              <a:rPr lang="en" sz="1800">
                <a:solidFill>
                  <a:srgbClr val="000000"/>
                </a:solidFill>
              </a:rPr>
              <a:t>and 4-year institutions </a:t>
            </a:r>
            <a:r>
              <a:rPr lang="en" sz="1400">
                <a:solidFill>
                  <a:srgbClr val="000000"/>
                </a:solidFill>
              </a:rPr>
              <a:t>(</a:t>
            </a:r>
            <a:r>
              <a:rPr lang="en">
                <a:solidFill>
                  <a:srgbClr val="980000"/>
                </a:solidFill>
              </a:rPr>
              <a:t>21.4%</a:t>
            </a:r>
            <a:r>
              <a:rPr lang="en" sz="1400">
                <a:solidFill>
                  <a:srgbClr val="000000"/>
                </a:solidFill>
              </a:rPr>
              <a:t>). </a:t>
            </a:r>
            <a:endParaRPr sz="1400">
              <a:solidFill>
                <a:srgbClr val="000000"/>
              </a:solidFill>
            </a:endParaRPr>
          </a:p>
          <a:p>
            <a:pPr marL="0" lvl="0" indent="0" rtl="0">
              <a:spcBef>
                <a:spcPts val="0"/>
              </a:spcBef>
              <a:spcAft>
                <a:spcPts val="0"/>
              </a:spcAft>
              <a:buNone/>
            </a:pPr>
            <a:endParaRPr>
              <a:solidFill>
                <a:srgbClr val="000000"/>
              </a:solidFill>
            </a:endParaRPr>
          </a:p>
          <a:p>
            <a:pPr marL="0" lvl="0" indent="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Survey Results </a:t>
            </a:r>
            <a:endParaRPr/>
          </a:p>
        </p:txBody>
      </p:sp>
      <p:sp>
        <p:nvSpPr>
          <p:cNvPr id="135" name="Shape 1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Overview</a:t>
            </a:r>
            <a:endParaRPr b="1"/>
          </a:p>
          <a:p>
            <a:pPr marL="457200" lvl="0" indent="-381000">
              <a:spcBef>
                <a:spcPts val="1600"/>
              </a:spcBef>
              <a:spcAft>
                <a:spcPts val="0"/>
              </a:spcAft>
              <a:buSzPts val="2400"/>
              <a:buChar char="●"/>
            </a:pPr>
            <a:r>
              <a:rPr lang="en"/>
              <a:t>Conducted in March-April, 2018</a:t>
            </a:r>
            <a:endParaRPr/>
          </a:p>
          <a:p>
            <a:pPr marL="457200" lvl="0" indent="-381000">
              <a:spcBef>
                <a:spcPts val="0"/>
              </a:spcBef>
              <a:spcAft>
                <a:spcPts val="0"/>
              </a:spcAft>
              <a:buSzPts val="2400"/>
              <a:buChar char="●"/>
            </a:pPr>
            <a:r>
              <a:rPr lang="en"/>
              <a:t>11 questions</a:t>
            </a:r>
            <a:endParaRPr/>
          </a:p>
          <a:p>
            <a:pPr marL="457200" lvl="0" indent="-381000">
              <a:spcBef>
                <a:spcPts val="0"/>
              </a:spcBef>
              <a:spcAft>
                <a:spcPts val="0"/>
              </a:spcAft>
              <a:buSzPts val="2400"/>
              <a:buChar char="●"/>
            </a:pPr>
            <a:r>
              <a:rPr lang="en"/>
              <a:t>84 respondents</a:t>
            </a:r>
            <a:endParaRPr/>
          </a:p>
          <a:p>
            <a:pPr marL="0" lvl="0" indent="0" rtl="0">
              <a:spcBef>
                <a:spcPts val="1600"/>
              </a:spcBef>
              <a:spcAft>
                <a:spcPts val="1600"/>
              </a:spcAft>
              <a:buNone/>
            </a:pPr>
            <a:endParaRPr/>
          </a:p>
        </p:txBody>
      </p:sp>
      <p:pic>
        <p:nvPicPr>
          <p:cNvPr id="136" name="Shape 136"/>
          <p:cNvPicPr preferRelativeResize="0"/>
          <p:nvPr/>
        </p:nvPicPr>
        <p:blipFill>
          <a:blip r:embed="rId3">
            <a:alphaModFix amt="64000"/>
          </a:blip>
          <a:stretch>
            <a:fillRect/>
          </a:stretch>
        </p:blipFill>
        <p:spPr>
          <a:xfrm>
            <a:off x="5806325" y="3886200"/>
            <a:ext cx="3429000" cy="1257300"/>
          </a:xfrm>
          <a:prstGeom prst="rect">
            <a:avLst/>
          </a:prstGeom>
          <a:noFill/>
          <a:ln>
            <a:noFill/>
          </a:ln>
        </p:spPr>
      </p:pic>
      <p:sp>
        <p:nvSpPr>
          <p:cNvPr id="137" name="Shape 137"/>
          <p:cNvSpPr txBox="1"/>
          <p:nvPr/>
        </p:nvSpPr>
        <p:spPr>
          <a:xfrm>
            <a:off x="122675" y="4703625"/>
            <a:ext cx="1387200" cy="38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Jake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Age of COCC Vets: 30-49 (39%) and 25-29 (29%)</a:t>
            </a:r>
            <a:endParaRPr/>
          </a:p>
          <a:p>
            <a:pPr marL="0" lvl="0" indent="0">
              <a:spcBef>
                <a:spcPts val="1600"/>
              </a:spcBef>
              <a:spcAft>
                <a:spcPts val="0"/>
              </a:spcAft>
              <a:buNone/>
            </a:pPr>
            <a:r>
              <a:rPr lang="en"/>
              <a:t>COCC Vets receiving VA Benefits: 75%</a:t>
            </a:r>
            <a:endParaRPr/>
          </a:p>
          <a:p>
            <a:pPr marL="0" lvl="0" indent="0">
              <a:spcBef>
                <a:spcPts val="1600"/>
              </a:spcBef>
              <a:spcAft>
                <a:spcPts val="0"/>
              </a:spcAft>
              <a:buNone/>
            </a:pPr>
            <a:r>
              <a:rPr lang="en"/>
              <a:t>Most Vets are happy with “Vet tailored” services: 77% </a:t>
            </a:r>
            <a:endParaRPr/>
          </a:p>
          <a:p>
            <a:pPr marL="914400" lvl="0" indent="-342900" rtl="0">
              <a:spcBef>
                <a:spcPts val="1600"/>
              </a:spcBef>
              <a:spcAft>
                <a:spcPts val="0"/>
              </a:spcAft>
              <a:buSzPts val="1800"/>
              <a:buChar char="●"/>
            </a:pPr>
            <a:r>
              <a:rPr lang="en" sz="1800"/>
              <a:t>76% reported having no academic issues connected to their Vet status</a:t>
            </a:r>
            <a:endParaRPr sz="1800"/>
          </a:p>
          <a:p>
            <a:pPr marL="914400" lvl="0" indent="-342900">
              <a:spcBef>
                <a:spcPts val="0"/>
              </a:spcBef>
              <a:spcAft>
                <a:spcPts val="0"/>
              </a:spcAft>
              <a:buSzPts val="1800"/>
              <a:buChar char="●"/>
            </a:pPr>
            <a:r>
              <a:rPr lang="en" sz="1800"/>
              <a:t>Of the 25% who encountered such issues, from their academic institution 58% received satisfactory assistance in solving those issues </a:t>
            </a:r>
            <a:endParaRPr sz="1800"/>
          </a:p>
          <a:p>
            <a:pPr marL="0" lvl="0" indent="0" rtl="0">
              <a:lnSpc>
                <a:spcPct val="100000"/>
              </a:lnSpc>
              <a:spcBef>
                <a:spcPts val="1600"/>
              </a:spcBef>
              <a:spcAft>
                <a:spcPts val="0"/>
              </a:spcAft>
              <a:buClr>
                <a:srgbClr val="000000"/>
              </a:buClr>
              <a:buSzPts val="1100"/>
              <a:buFont typeface="Arial"/>
              <a:buNone/>
            </a:pPr>
            <a:r>
              <a:rPr lang="en" sz="1400">
                <a:solidFill>
                  <a:schemeClr val="dk1"/>
                </a:solidFill>
                <a:latin typeface="Arial"/>
                <a:ea typeface="Arial"/>
                <a:cs typeface="Arial"/>
                <a:sym typeface="Arial"/>
              </a:rPr>
              <a:t>Jake</a:t>
            </a:r>
            <a:endParaRPr/>
          </a:p>
        </p:txBody>
      </p:sp>
      <p:sp>
        <p:nvSpPr>
          <p:cNvPr id="143" name="Shape 143"/>
          <p:cNvSpPr txBox="1"/>
          <p:nvPr/>
        </p:nvSpPr>
        <p:spPr>
          <a:xfrm>
            <a:off x="284375" y="88775"/>
            <a:ext cx="6728100" cy="881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4000">
                <a:solidFill>
                  <a:schemeClr val="dk1"/>
                </a:solidFill>
                <a:latin typeface="Merriweather"/>
                <a:ea typeface="Merriweather"/>
                <a:cs typeface="Merriweather"/>
                <a:sym typeface="Merriweather"/>
              </a:rPr>
              <a:t>Survey Results cont. </a:t>
            </a:r>
            <a:endParaRPr sz="4000">
              <a:solidFill>
                <a:schemeClr val="dk1"/>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0" y="0"/>
            <a:ext cx="8743200" cy="94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4000">
                <a:solidFill>
                  <a:schemeClr val="dk1"/>
                </a:solidFill>
                <a:latin typeface="Merriweather"/>
                <a:ea typeface="Merriweather"/>
                <a:cs typeface="Merriweather"/>
                <a:sym typeface="Merriweather"/>
              </a:rPr>
              <a:t>Survey Results cont. </a:t>
            </a:r>
            <a:endParaRPr sz="4000">
              <a:solidFill>
                <a:schemeClr val="dk1"/>
              </a:solidFill>
              <a:latin typeface="Merriweather"/>
              <a:ea typeface="Merriweather"/>
              <a:cs typeface="Merriweather"/>
              <a:sym typeface="Merriweather"/>
            </a:endParaRPr>
          </a:p>
        </p:txBody>
      </p:sp>
      <p:pic>
        <p:nvPicPr>
          <p:cNvPr id="149" name="Shape 149"/>
          <p:cNvPicPr preferRelativeResize="0"/>
          <p:nvPr/>
        </p:nvPicPr>
        <p:blipFill>
          <a:blip r:embed="rId3">
            <a:alphaModFix/>
          </a:blip>
          <a:stretch>
            <a:fillRect/>
          </a:stretch>
        </p:blipFill>
        <p:spPr>
          <a:xfrm>
            <a:off x="1190525" y="1028925"/>
            <a:ext cx="4754006" cy="3896099"/>
          </a:xfrm>
          <a:prstGeom prst="rect">
            <a:avLst/>
          </a:prstGeom>
          <a:noFill/>
          <a:ln>
            <a:noFill/>
          </a:ln>
        </p:spPr>
      </p:pic>
      <p:sp>
        <p:nvSpPr>
          <p:cNvPr id="150" name="Shape 150"/>
          <p:cNvSpPr txBox="1"/>
          <p:nvPr/>
        </p:nvSpPr>
        <p:spPr>
          <a:xfrm>
            <a:off x="198975" y="4586375"/>
            <a:ext cx="676500" cy="383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solidFill>
                  <a:schemeClr val="dk1"/>
                </a:solidFill>
              </a:rPr>
              <a:t>Jake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0" y="0"/>
            <a:ext cx="8743200" cy="94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4000">
                <a:solidFill>
                  <a:schemeClr val="dk1"/>
                </a:solidFill>
                <a:latin typeface="Merriweather"/>
                <a:ea typeface="Merriweather"/>
                <a:cs typeface="Merriweather"/>
                <a:sym typeface="Merriweather"/>
              </a:rPr>
              <a:t>Survey Results cont. </a:t>
            </a:r>
            <a:endParaRPr sz="4000">
              <a:solidFill>
                <a:schemeClr val="dk1"/>
              </a:solidFill>
              <a:latin typeface="Merriweather"/>
              <a:ea typeface="Merriweather"/>
              <a:cs typeface="Merriweather"/>
              <a:sym typeface="Merriweather"/>
            </a:endParaRPr>
          </a:p>
        </p:txBody>
      </p:sp>
      <p:sp>
        <p:nvSpPr>
          <p:cNvPr id="156" name="Shape 156"/>
          <p:cNvSpPr txBox="1"/>
          <p:nvPr/>
        </p:nvSpPr>
        <p:spPr>
          <a:xfrm>
            <a:off x="0" y="942600"/>
            <a:ext cx="9144000" cy="74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a:t>Q10 Would you be willing to offer a personal recollection that illustrates the type of experience you've had regarding transitioning from the military to college? The anecdote can relate a positive experience or a negative experience and may elaborate on your answers to Questions 8 and 9.</a:t>
            </a:r>
            <a:endParaRPr sz="1200"/>
          </a:p>
          <a:p>
            <a:pPr marL="0" lvl="0" indent="0" rtl="0">
              <a:spcBef>
                <a:spcPts val="0"/>
              </a:spcBef>
              <a:spcAft>
                <a:spcPts val="0"/>
              </a:spcAft>
              <a:buNone/>
            </a:pPr>
            <a:endParaRPr/>
          </a:p>
        </p:txBody>
      </p:sp>
      <p:sp>
        <p:nvSpPr>
          <p:cNvPr id="157" name="Shape 157"/>
          <p:cNvSpPr txBox="1"/>
          <p:nvPr/>
        </p:nvSpPr>
        <p:spPr>
          <a:xfrm>
            <a:off x="353475" y="1601475"/>
            <a:ext cx="3000000" cy="800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000"/>
              <a:t>The hardest part of getting off of active duty is the loss of purpose and feeling of “what now” that</a:t>
            </a:r>
            <a:endParaRPr sz="1000"/>
          </a:p>
          <a:p>
            <a:pPr marL="0" lvl="0" indent="0" rtl="0">
              <a:spcBef>
                <a:spcPts val="0"/>
              </a:spcBef>
              <a:spcAft>
                <a:spcPts val="0"/>
              </a:spcAft>
              <a:buNone/>
            </a:pPr>
            <a:r>
              <a:rPr lang="en" sz="1000"/>
              <a:t>over comes you. The other hard part is just being the older person with life experience listening to</a:t>
            </a:r>
            <a:endParaRPr sz="1000"/>
          </a:p>
          <a:p>
            <a:pPr marL="0" lvl="0" indent="0" rtl="0">
              <a:spcBef>
                <a:spcPts val="0"/>
              </a:spcBef>
              <a:spcAft>
                <a:spcPts val="0"/>
              </a:spcAft>
              <a:buNone/>
            </a:pPr>
            <a:r>
              <a:rPr lang="en" sz="1000"/>
              <a:t>kids whine about how hard life is at 18.</a:t>
            </a:r>
            <a:endParaRPr sz="1000"/>
          </a:p>
        </p:txBody>
      </p:sp>
      <p:sp>
        <p:nvSpPr>
          <p:cNvPr id="158" name="Shape 158"/>
          <p:cNvSpPr txBox="1"/>
          <p:nvPr/>
        </p:nvSpPr>
        <p:spPr>
          <a:xfrm>
            <a:off x="3484300" y="1572550"/>
            <a:ext cx="3000000" cy="134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000"/>
              <a:t>Connecting with other veterans is very easy. Some younger students are very thankful but seems most of the younger students would rather turn their noses up to us veterans. It seems more</a:t>
            </a:r>
            <a:endParaRPr sz="1000"/>
          </a:p>
          <a:p>
            <a:pPr marL="0" lvl="0" indent="0" rtl="0">
              <a:spcBef>
                <a:spcPts val="0"/>
              </a:spcBef>
              <a:spcAft>
                <a:spcPts val="0"/>
              </a:spcAft>
              <a:buNone/>
            </a:pPr>
            <a:r>
              <a:rPr lang="en" sz="1000"/>
              <a:t>prevalent on college campuses than it does in the community. In many of my classes I'm</a:t>
            </a:r>
            <a:endParaRPr sz="1000"/>
          </a:p>
          <a:p>
            <a:pPr marL="0" lvl="0" indent="0" rtl="0">
              <a:spcBef>
                <a:spcPts val="0"/>
              </a:spcBef>
              <a:spcAft>
                <a:spcPts val="0"/>
              </a:spcAft>
              <a:buNone/>
            </a:pPr>
            <a:r>
              <a:rPr lang="en" sz="1000"/>
              <a:t>uncomfortable speaking out of fear that my occupation in the military will offend my classmates.</a:t>
            </a:r>
            <a:endParaRPr sz="1000"/>
          </a:p>
        </p:txBody>
      </p:sp>
      <p:sp>
        <p:nvSpPr>
          <p:cNvPr id="159" name="Shape 159"/>
          <p:cNvSpPr txBox="1"/>
          <p:nvPr/>
        </p:nvSpPr>
        <p:spPr>
          <a:xfrm>
            <a:off x="49525" y="2472450"/>
            <a:ext cx="3000000" cy="2119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000"/>
              <a:t>COCC and its staff have been instrumental in assisting me with my educational goals. The trials</a:t>
            </a:r>
            <a:endParaRPr sz="1000"/>
          </a:p>
          <a:p>
            <a:pPr marL="0" lvl="0" indent="0" rtl="0">
              <a:spcBef>
                <a:spcPts val="0"/>
              </a:spcBef>
              <a:spcAft>
                <a:spcPts val="0"/>
              </a:spcAft>
              <a:buNone/>
            </a:pPr>
            <a:r>
              <a:rPr lang="en" sz="1000"/>
              <a:t>and tribulations I've encountered have been due to the Department of Veteran Affairs. Being</a:t>
            </a:r>
            <a:endParaRPr sz="1000"/>
          </a:p>
          <a:p>
            <a:pPr marL="0" lvl="0" indent="0" rtl="0">
              <a:spcBef>
                <a:spcPts val="0"/>
              </a:spcBef>
              <a:spcAft>
                <a:spcPts val="0"/>
              </a:spcAft>
              <a:buNone/>
            </a:pPr>
            <a:r>
              <a:rPr lang="en" sz="1000"/>
              <a:t>accepted and enrolling through Vocational Rehabilitation has taken me years to get where I'm at now. If Chapter 33, the Post 9/11 GI Bill, is the brand new Cadillac of educational assistance than Chapter 31 is a broken down, rusted out Hyundai that barely runs. I spent more years getting approval for school from the VA than I spent on active duty in the military.</a:t>
            </a:r>
            <a:endParaRPr sz="1000"/>
          </a:p>
        </p:txBody>
      </p:sp>
      <p:sp>
        <p:nvSpPr>
          <p:cNvPr id="160" name="Shape 160"/>
          <p:cNvSpPr txBox="1"/>
          <p:nvPr/>
        </p:nvSpPr>
        <p:spPr>
          <a:xfrm>
            <a:off x="6520375" y="1507725"/>
            <a:ext cx="2496900" cy="988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000"/>
              <a:t>Instructors should be made aware of a particular student status, enrolled in their class, such as a Veteran! An older, aged student an Veteran such as myself would have an should have VIP status than any other ordinary, typical student.</a:t>
            </a:r>
            <a:endParaRPr sz="1000"/>
          </a:p>
        </p:txBody>
      </p:sp>
      <p:sp>
        <p:nvSpPr>
          <p:cNvPr id="161" name="Shape 161"/>
          <p:cNvSpPr txBox="1"/>
          <p:nvPr/>
        </p:nvSpPr>
        <p:spPr>
          <a:xfrm>
            <a:off x="6144000" y="2577725"/>
            <a:ext cx="3000000" cy="94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000"/>
              <a:t>The lapse in time between the first terms tuition deadline and the date in which I was able to</a:t>
            </a:r>
            <a:endParaRPr sz="1000"/>
          </a:p>
          <a:p>
            <a:pPr marL="0" lvl="0" indent="0" rtl="0">
              <a:spcBef>
                <a:spcPts val="0"/>
              </a:spcBef>
              <a:spcAft>
                <a:spcPts val="0"/>
              </a:spcAft>
              <a:buNone/>
            </a:pPr>
            <a:r>
              <a:rPr lang="en" sz="1000"/>
              <a:t>receive G.I. benefits was long enough to cause added stress during what was presumably the</a:t>
            </a:r>
            <a:endParaRPr sz="1000"/>
          </a:p>
          <a:p>
            <a:pPr marL="0" lvl="0" indent="0" rtl="0">
              <a:spcBef>
                <a:spcPts val="0"/>
              </a:spcBef>
              <a:spcAft>
                <a:spcPts val="0"/>
              </a:spcAft>
              <a:buNone/>
            </a:pPr>
            <a:r>
              <a:rPr lang="en" sz="1000"/>
              <a:t>most stressful time of my student life.</a:t>
            </a:r>
            <a:endParaRPr sz="1000"/>
          </a:p>
        </p:txBody>
      </p:sp>
      <p:sp>
        <p:nvSpPr>
          <p:cNvPr id="162" name="Shape 162"/>
          <p:cNvSpPr txBox="1"/>
          <p:nvPr/>
        </p:nvSpPr>
        <p:spPr>
          <a:xfrm>
            <a:off x="3049525" y="3014225"/>
            <a:ext cx="3000000" cy="134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000"/>
              <a:t>After retiring from the Army as a senior Non-Commissioned Officer with 30 years experience, I shouldn't be required to take small group leadership. There are many other classes that my military transcript should have been able to satisfy. but they get applied to course I am not even vaguely interested in taking!!!</a:t>
            </a:r>
            <a:endParaRPr sz="1000"/>
          </a:p>
        </p:txBody>
      </p:sp>
      <p:sp>
        <p:nvSpPr>
          <p:cNvPr id="163" name="Shape 163"/>
          <p:cNvSpPr txBox="1"/>
          <p:nvPr/>
        </p:nvSpPr>
        <p:spPr>
          <a:xfrm>
            <a:off x="6144000" y="3760700"/>
            <a:ext cx="3000000" cy="119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000"/>
              <a:t>Figuring out how the CTE credits awarded for my military service applied toward my degree/ financial aid eligibility was difficult. The VA is astoundingly difficult to deal with, especially</a:t>
            </a:r>
            <a:endParaRPr sz="1000"/>
          </a:p>
          <a:p>
            <a:pPr marL="0" lvl="0" indent="0" rtl="0">
              <a:spcBef>
                <a:spcPts val="0"/>
              </a:spcBef>
              <a:spcAft>
                <a:spcPts val="0"/>
              </a:spcAft>
              <a:buNone/>
            </a:pPr>
            <a:r>
              <a:rPr lang="en" sz="1000"/>
              <a:t>on my own. The veterans representative was helpful, but in my opinion she was also entirely too busy to provide the level of assistance required of young, transitioning veterans.</a:t>
            </a:r>
            <a:endParaRPr sz="1000"/>
          </a:p>
        </p:txBody>
      </p:sp>
      <p:sp>
        <p:nvSpPr>
          <p:cNvPr id="164" name="Shape 164"/>
          <p:cNvSpPr txBox="1"/>
          <p:nvPr/>
        </p:nvSpPr>
        <p:spPr>
          <a:xfrm>
            <a:off x="109425" y="4541800"/>
            <a:ext cx="736200" cy="52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solidFill>
                  <a:schemeClr val="dk1"/>
                </a:solidFill>
              </a:rPr>
              <a:t>Jake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Typical*Challenges for Veteran Students</a:t>
            </a:r>
            <a:endParaRPr sz="3000"/>
          </a:p>
        </p:txBody>
      </p:sp>
      <p:sp>
        <p:nvSpPr>
          <p:cNvPr id="170" name="Shape 170"/>
          <p:cNvSpPr txBox="1">
            <a:spLocks noGrp="1"/>
          </p:cNvSpPr>
          <p:nvPr>
            <p:ph type="body" idx="1"/>
          </p:nvPr>
        </p:nvSpPr>
        <p:spPr>
          <a:xfrm>
            <a:off x="311700" y="1017725"/>
            <a:ext cx="4174800" cy="355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62% are First Generation College Students </a:t>
            </a:r>
            <a:r>
              <a:rPr lang="en" sz="1200"/>
              <a:t>(Kim &amp; Cole, 2013)</a:t>
            </a:r>
            <a:endParaRPr sz="1200"/>
          </a:p>
          <a:p>
            <a:pPr marL="0" lvl="0" indent="0">
              <a:spcBef>
                <a:spcPts val="1600"/>
              </a:spcBef>
              <a:spcAft>
                <a:spcPts val="0"/>
              </a:spcAft>
              <a:buNone/>
            </a:pPr>
            <a:r>
              <a:rPr lang="en"/>
              <a:t>Non-Traditional Students </a:t>
            </a:r>
            <a:r>
              <a:rPr lang="en" sz="1200"/>
              <a:t>(Whiteman, Barry, Mroczek, MacDermin &amp; Wadsworth, 2013)</a:t>
            </a:r>
            <a:endParaRPr sz="1200"/>
          </a:p>
          <a:p>
            <a:pPr marL="0" lvl="0" indent="0">
              <a:spcBef>
                <a:spcPts val="1600"/>
              </a:spcBef>
              <a:spcAft>
                <a:spcPts val="0"/>
              </a:spcAft>
              <a:buNone/>
            </a:pPr>
            <a:r>
              <a:rPr lang="en"/>
              <a:t>66% struggle with supporting self &amp; family </a:t>
            </a:r>
            <a:r>
              <a:rPr lang="en" sz="1200"/>
              <a:t>(National Center for Veteran Studies)</a:t>
            </a:r>
            <a:endParaRPr sz="1200"/>
          </a:p>
          <a:p>
            <a:pPr marL="0" lvl="0" indent="0">
              <a:spcBef>
                <a:spcPts val="1600"/>
              </a:spcBef>
              <a:spcAft>
                <a:spcPts val="0"/>
              </a:spcAft>
              <a:buNone/>
            </a:pPr>
            <a:r>
              <a:rPr lang="en"/>
              <a:t>20% of all Veterans had a service-connected disability </a:t>
            </a:r>
            <a:r>
              <a:rPr lang="en" sz="1200"/>
              <a:t>(Bureau of Labor &amp; Statistics, 2015)</a:t>
            </a:r>
            <a:endParaRPr sz="1200"/>
          </a:p>
          <a:p>
            <a:pPr marL="0" lvl="0" indent="0" rtl="0">
              <a:spcBef>
                <a:spcPts val="1600"/>
              </a:spcBef>
              <a:spcAft>
                <a:spcPts val="1600"/>
              </a:spcAft>
              <a:buNone/>
            </a:pPr>
            <a:r>
              <a:rPr lang="en"/>
              <a:t>3-20% Enlisted Military Personnel have a learning disability (Grossman, 2018)</a:t>
            </a:r>
            <a:endParaRPr/>
          </a:p>
        </p:txBody>
      </p:sp>
      <p:pic>
        <p:nvPicPr>
          <p:cNvPr id="171" name="Shape 171"/>
          <p:cNvPicPr preferRelativeResize="0"/>
          <p:nvPr/>
        </p:nvPicPr>
        <p:blipFill>
          <a:blip r:embed="rId3">
            <a:alphaModFix amt="64000"/>
          </a:blip>
          <a:stretch>
            <a:fillRect/>
          </a:stretch>
        </p:blipFill>
        <p:spPr>
          <a:xfrm>
            <a:off x="5541725" y="3783850"/>
            <a:ext cx="3429000" cy="1257300"/>
          </a:xfrm>
          <a:prstGeom prst="rect">
            <a:avLst/>
          </a:prstGeom>
          <a:noFill/>
          <a:ln>
            <a:noFill/>
          </a:ln>
        </p:spPr>
      </p:pic>
      <p:sp>
        <p:nvSpPr>
          <p:cNvPr id="172" name="Shape 172"/>
          <p:cNvSpPr txBox="1">
            <a:spLocks noGrp="1"/>
          </p:cNvSpPr>
          <p:nvPr>
            <p:ph type="body" idx="2"/>
          </p:nvPr>
        </p:nvSpPr>
        <p:spPr>
          <a:xfrm>
            <a:off x="4820375" y="1107775"/>
            <a:ext cx="4223400" cy="3501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Challenges:</a:t>
            </a:r>
            <a:endParaRPr sz="2400"/>
          </a:p>
          <a:p>
            <a:pPr marL="457200" lvl="0" indent="-381000" rtl="0">
              <a:spcBef>
                <a:spcPts val="1600"/>
              </a:spcBef>
              <a:spcAft>
                <a:spcPts val="0"/>
              </a:spcAft>
              <a:buSzPts val="2400"/>
              <a:buChar char="●"/>
            </a:pPr>
            <a:r>
              <a:rPr lang="en" sz="2400"/>
              <a:t>Transition/Readjustment </a:t>
            </a:r>
            <a:endParaRPr sz="2400"/>
          </a:p>
          <a:p>
            <a:pPr marL="457200" lvl="0" indent="-381000" rtl="0">
              <a:spcBef>
                <a:spcPts val="0"/>
              </a:spcBef>
              <a:spcAft>
                <a:spcPts val="0"/>
              </a:spcAft>
              <a:buSzPts val="2400"/>
              <a:buChar char="●"/>
            </a:pPr>
            <a:r>
              <a:rPr lang="en" sz="2400"/>
              <a:t>Administration/Bureaucracy</a:t>
            </a:r>
            <a:endParaRPr sz="2400"/>
          </a:p>
          <a:p>
            <a:pPr marL="457200" lvl="0" indent="-381000" rtl="0">
              <a:spcBef>
                <a:spcPts val="0"/>
              </a:spcBef>
              <a:spcAft>
                <a:spcPts val="0"/>
              </a:spcAft>
              <a:buSzPts val="2400"/>
              <a:buChar char="●"/>
            </a:pPr>
            <a:r>
              <a:rPr lang="en" sz="2400"/>
              <a:t>Academics</a:t>
            </a:r>
            <a:endParaRPr sz="2400"/>
          </a:p>
          <a:p>
            <a:pPr marL="457200" lvl="0" indent="-381000">
              <a:spcBef>
                <a:spcPts val="0"/>
              </a:spcBef>
              <a:spcAft>
                <a:spcPts val="0"/>
              </a:spcAft>
              <a:buSzPts val="2400"/>
              <a:buChar char="●"/>
            </a:pPr>
            <a:r>
              <a:rPr lang="en" sz="2400"/>
              <a:t>Social Relationships</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Disability Services and Student Veterans</a:t>
            </a:r>
            <a:endParaRPr sz="3000"/>
          </a:p>
        </p:txBody>
      </p:sp>
      <p:sp>
        <p:nvSpPr>
          <p:cNvPr id="178" name="Shape 178"/>
          <p:cNvSpPr txBox="1">
            <a:spLocks noGrp="1"/>
          </p:cNvSpPr>
          <p:nvPr>
            <p:ph type="body" idx="1"/>
          </p:nvPr>
        </p:nvSpPr>
        <p:spPr>
          <a:xfrm>
            <a:off x="311700" y="1152475"/>
            <a:ext cx="8520600" cy="37872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90% in the survey stated “N/A” in that accommodations in the classroom don’t apply to them.   Why not? </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a:spcBef>
                <a:spcPts val="1600"/>
              </a:spcBef>
              <a:spcAft>
                <a:spcPts val="0"/>
              </a:spcAft>
              <a:buNone/>
            </a:pPr>
            <a:r>
              <a:rPr lang="en"/>
              <a:t>(Even though 40% of all Afghan and Iraq Veterans meet the legal definition of an individual with a disability)</a:t>
            </a: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r>
              <a:rPr lang="en"/>
              <a:t>(Grossman, 2018)</a:t>
            </a:r>
            <a:endParaRPr/>
          </a:p>
          <a:p>
            <a:pPr marL="0" lvl="0" indent="0" rtl="0">
              <a:spcBef>
                <a:spcPts val="1600"/>
              </a:spcBef>
              <a:spcAft>
                <a:spcPts val="1600"/>
              </a:spcAft>
              <a:buClr>
                <a:schemeClr val="dk1"/>
              </a:buClr>
              <a:buSzPts val="1100"/>
              <a:buFont typeface="Arial"/>
              <a:buNone/>
            </a:pPr>
            <a:endParaRPr/>
          </a:p>
        </p:txBody>
      </p:sp>
      <p:pic>
        <p:nvPicPr>
          <p:cNvPr id="179" name="Shape 179"/>
          <p:cNvPicPr preferRelativeResize="0"/>
          <p:nvPr/>
        </p:nvPicPr>
        <p:blipFill>
          <a:blip r:embed="rId3">
            <a:alphaModFix amt="64000"/>
          </a:blip>
          <a:stretch>
            <a:fillRect/>
          </a:stretch>
        </p:blipFill>
        <p:spPr>
          <a:xfrm>
            <a:off x="5906850" y="3820875"/>
            <a:ext cx="2857475" cy="1047750"/>
          </a:xfrm>
          <a:prstGeom prst="rect">
            <a:avLst/>
          </a:prstGeom>
          <a:noFill/>
          <a:ln>
            <a:noFill/>
          </a:ln>
        </p:spPr>
      </p:pic>
      <p:pic>
        <p:nvPicPr>
          <p:cNvPr id="180" name="Shape 180"/>
          <p:cNvPicPr preferRelativeResize="0"/>
          <p:nvPr/>
        </p:nvPicPr>
        <p:blipFill>
          <a:blip r:embed="rId4">
            <a:alphaModFix/>
          </a:blip>
          <a:stretch>
            <a:fillRect/>
          </a:stretch>
        </p:blipFill>
        <p:spPr>
          <a:xfrm>
            <a:off x="1426725" y="2271250"/>
            <a:ext cx="1846399" cy="1116550"/>
          </a:xfrm>
          <a:prstGeom prst="rect">
            <a:avLst/>
          </a:prstGeom>
          <a:noFill/>
          <a:ln>
            <a:noFill/>
          </a:ln>
        </p:spPr>
      </p:pic>
      <p:pic>
        <p:nvPicPr>
          <p:cNvPr id="181" name="Shape 181"/>
          <p:cNvPicPr preferRelativeResize="0"/>
          <p:nvPr/>
        </p:nvPicPr>
        <p:blipFill>
          <a:blip r:embed="rId4">
            <a:alphaModFix/>
          </a:blip>
          <a:stretch>
            <a:fillRect/>
          </a:stretch>
        </p:blipFill>
        <p:spPr>
          <a:xfrm>
            <a:off x="4787974" y="2224649"/>
            <a:ext cx="1846399" cy="12097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600"/>
              <a:t>Why don’t Veterans seek assistance?</a:t>
            </a:r>
            <a:endParaRPr sz="3600"/>
          </a:p>
        </p:txBody>
      </p:sp>
      <p:sp>
        <p:nvSpPr>
          <p:cNvPr id="187" name="Shape 187"/>
          <p:cNvSpPr txBox="1">
            <a:spLocks noGrp="1"/>
          </p:cNvSpPr>
          <p:nvPr>
            <p:ph type="body" idx="1"/>
          </p:nvPr>
        </p:nvSpPr>
        <p:spPr>
          <a:xfrm>
            <a:off x="311700" y="1139000"/>
            <a:ext cx="8520600" cy="35859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Delay in receiving VA paperwork with disability documentation information</a:t>
            </a:r>
            <a:endParaRPr/>
          </a:p>
          <a:p>
            <a:pPr marL="457200" lvl="0" indent="-381000" rtl="0">
              <a:spcBef>
                <a:spcPts val="0"/>
              </a:spcBef>
              <a:spcAft>
                <a:spcPts val="0"/>
              </a:spcAft>
              <a:buSzPts val="2400"/>
              <a:buChar char="●"/>
            </a:pPr>
            <a:r>
              <a:rPr lang="en"/>
              <a:t>Stigma in ‘asking for help’.  Military trains to be independent and get the job done.  </a:t>
            </a:r>
            <a:endParaRPr/>
          </a:p>
          <a:p>
            <a:pPr marL="457200" lvl="0" indent="-381000" rtl="0">
              <a:spcBef>
                <a:spcPts val="0"/>
              </a:spcBef>
              <a:spcAft>
                <a:spcPts val="0"/>
              </a:spcAft>
              <a:buSzPts val="2400"/>
              <a:buChar char="●"/>
            </a:pPr>
            <a:r>
              <a:rPr lang="en"/>
              <a:t>They don’t identify as being someone with a ‘disability’</a:t>
            </a:r>
            <a:endParaRPr/>
          </a:p>
          <a:p>
            <a:pPr marL="457200" lvl="0" indent="-381000" rtl="0">
              <a:spcBef>
                <a:spcPts val="0"/>
              </a:spcBef>
              <a:spcAft>
                <a:spcPts val="0"/>
              </a:spcAft>
              <a:buSzPts val="2400"/>
              <a:buChar char="●"/>
            </a:pPr>
            <a:r>
              <a:rPr lang="en"/>
              <a:t>Setting up an appointment (bureaucracy steps)</a:t>
            </a:r>
            <a:endParaRPr/>
          </a:p>
          <a:p>
            <a:pPr marL="0" lvl="0" indent="0" rtl="0">
              <a:spcBef>
                <a:spcPts val="1600"/>
              </a:spcBef>
              <a:spcAft>
                <a:spcPts val="0"/>
              </a:spcAft>
              <a:buNone/>
            </a:pPr>
            <a:r>
              <a:rPr lang="en"/>
              <a:t>One reply to the survey question if they have ‘had a negative experience with accommodations’:  ‘It’s more my own failure to reach out.’</a:t>
            </a:r>
            <a:endParaRPr/>
          </a:p>
          <a:p>
            <a:pPr marL="0" lvl="0" indent="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Disability Services</a:t>
            </a:r>
            <a:endParaRPr/>
          </a:p>
        </p:txBody>
      </p:sp>
      <p:sp>
        <p:nvSpPr>
          <p:cNvPr id="193" name="Shape 1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Most common diagnosis                   Accommodations </a:t>
            </a:r>
            <a:endParaRPr/>
          </a:p>
        </p:txBody>
      </p:sp>
      <p:graphicFrame>
        <p:nvGraphicFramePr>
          <p:cNvPr id="194" name="Shape 194"/>
          <p:cNvGraphicFramePr/>
          <p:nvPr/>
        </p:nvGraphicFramePr>
        <p:xfrm>
          <a:off x="359325" y="1760450"/>
          <a:ext cx="3000000" cy="3000000"/>
        </p:xfrm>
        <a:graphic>
          <a:graphicData uri="http://schemas.openxmlformats.org/drawingml/2006/table">
            <a:tbl>
              <a:tblPr>
                <a:noFill/>
                <a:tableStyleId>{778C9287-FEC1-4CDF-826B-63F0CC5FD9EF}</a:tableStyleId>
              </a:tblPr>
              <a:tblGrid>
                <a:gridCol w="4212675"/>
                <a:gridCol w="4212675"/>
              </a:tblGrid>
              <a:tr h="856200">
                <a:tc>
                  <a:txBody>
                    <a:bodyPr/>
                    <a:lstStyle/>
                    <a:p>
                      <a:pPr marL="457200" lvl="0" indent="-317500" rtl="0">
                        <a:spcBef>
                          <a:spcPts val="0"/>
                        </a:spcBef>
                        <a:spcAft>
                          <a:spcPts val="0"/>
                        </a:spcAft>
                        <a:buSzPts val="1400"/>
                        <a:buAutoNum type="alphaUcPeriod"/>
                      </a:pPr>
                      <a:r>
                        <a:rPr lang="en" b="1" u="sng"/>
                        <a:t>Cognitive Impairments</a:t>
                      </a:r>
                      <a:endParaRPr b="1" u="sng"/>
                    </a:p>
                    <a:p>
                      <a:pPr marL="457200" lvl="0" indent="-317500" rtl="0">
                        <a:spcBef>
                          <a:spcPts val="0"/>
                        </a:spcBef>
                        <a:spcAft>
                          <a:spcPts val="0"/>
                        </a:spcAft>
                        <a:buSzPts val="1400"/>
                        <a:buChar char="-"/>
                      </a:pPr>
                      <a:r>
                        <a:rPr lang="en"/>
                        <a:t>PTSD (Post Traumatic Stress)</a:t>
                      </a:r>
                      <a:endParaRPr/>
                    </a:p>
                    <a:p>
                      <a:pPr marL="457200" lvl="0" indent="-317500" algn="l">
                        <a:spcBef>
                          <a:spcPts val="0"/>
                        </a:spcBef>
                        <a:spcAft>
                          <a:spcPts val="0"/>
                        </a:spcAft>
                        <a:buSzPts val="1400"/>
                        <a:buChar char="-"/>
                      </a:pPr>
                      <a:r>
                        <a:rPr lang="en"/>
                        <a:t>TBI (Traumatic Brain Injury)</a:t>
                      </a:r>
                      <a:endParaRPr/>
                    </a:p>
                  </a:txBody>
                  <a:tcPr marL="91425" marR="91425" marT="91425" marB="91425"/>
                </a:tc>
                <a:tc>
                  <a:txBody>
                    <a:bodyPr/>
                    <a:lstStyle/>
                    <a:p>
                      <a:pPr marL="0" lvl="0" indent="0" algn="ctr" rtl="0">
                        <a:spcBef>
                          <a:spcPts val="0"/>
                        </a:spcBef>
                        <a:spcAft>
                          <a:spcPts val="0"/>
                        </a:spcAft>
                        <a:buNone/>
                      </a:pPr>
                      <a:endParaRPr b="1" u="sng"/>
                    </a:p>
                    <a:p>
                      <a:pPr marL="457200" lvl="0" indent="-317500" rtl="0">
                        <a:spcBef>
                          <a:spcPts val="0"/>
                        </a:spcBef>
                        <a:spcAft>
                          <a:spcPts val="0"/>
                        </a:spcAft>
                        <a:buSzPts val="1400"/>
                        <a:buChar char="-"/>
                      </a:pPr>
                      <a:r>
                        <a:rPr lang="en"/>
                        <a:t>Service Animals, preferential seating, flexible attendance</a:t>
                      </a:r>
                      <a:endParaRPr/>
                    </a:p>
                    <a:p>
                      <a:pPr marL="457200" lvl="0" indent="-317500">
                        <a:spcBef>
                          <a:spcPts val="0"/>
                        </a:spcBef>
                        <a:spcAft>
                          <a:spcPts val="0"/>
                        </a:spcAft>
                        <a:buSzPts val="1400"/>
                        <a:buChar char="-"/>
                      </a:pPr>
                      <a:r>
                        <a:rPr lang="en"/>
                        <a:t>Memory Aids</a:t>
                      </a:r>
                      <a:endParaRPr/>
                    </a:p>
                  </a:txBody>
                  <a:tcPr marL="91425" marR="91425" marT="91425" marB="91425"/>
                </a:tc>
              </a:tr>
              <a:tr h="856200">
                <a:tc>
                  <a:txBody>
                    <a:bodyPr/>
                    <a:lstStyle/>
                    <a:p>
                      <a:pPr marL="0" lvl="0" indent="0" rtl="0">
                        <a:spcBef>
                          <a:spcPts val="0"/>
                        </a:spcBef>
                        <a:spcAft>
                          <a:spcPts val="0"/>
                        </a:spcAft>
                        <a:buNone/>
                      </a:pPr>
                      <a:r>
                        <a:rPr lang="en" b="1"/>
                        <a:t>B.  </a:t>
                      </a:r>
                      <a:r>
                        <a:rPr lang="en" b="1" u="sng"/>
                        <a:t>Physical Impairments</a:t>
                      </a:r>
                      <a:endParaRPr b="1" u="sng"/>
                    </a:p>
                    <a:p>
                      <a:pPr marL="457200" lvl="0" indent="-317500" rtl="0">
                        <a:spcBef>
                          <a:spcPts val="0"/>
                        </a:spcBef>
                        <a:spcAft>
                          <a:spcPts val="0"/>
                        </a:spcAft>
                        <a:buSzPts val="1400"/>
                        <a:buChar char="-"/>
                      </a:pPr>
                      <a:r>
                        <a:rPr lang="en"/>
                        <a:t>Low Hearing, Tinnitus</a:t>
                      </a:r>
                      <a:endParaRPr/>
                    </a:p>
                    <a:p>
                      <a:pPr marL="457200" lvl="0" indent="-317500" rtl="0">
                        <a:spcBef>
                          <a:spcPts val="0"/>
                        </a:spcBef>
                        <a:spcAft>
                          <a:spcPts val="0"/>
                        </a:spcAft>
                        <a:buSzPts val="1400"/>
                        <a:buChar char="-"/>
                      </a:pPr>
                      <a:r>
                        <a:rPr lang="en"/>
                        <a:t>Low Vision</a:t>
                      </a:r>
                      <a:endParaRPr/>
                    </a:p>
                    <a:p>
                      <a:pPr marL="457200" lvl="0" indent="-317500">
                        <a:spcBef>
                          <a:spcPts val="0"/>
                        </a:spcBef>
                        <a:spcAft>
                          <a:spcPts val="0"/>
                        </a:spcAft>
                        <a:buSzPts val="1400"/>
                        <a:buChar char="-"/>
                      </a:pPr>
                      <a:r>
                        <a:rPr lang="en"/>
                        <a:t>Orthopedic (back injury, mobility limitations)</a:t>
                      </a:r>
                      <a:endParaRPr/>
                    </a:p>
                  </a:txBody>
                  <a:tcPr marL="91425" marR="91425" marT="91425" marB="91425"/>
                </a:tc>
                <a:tc>
                  <a:txBody>
                    <a:bodyPr/>
                    <a:lstStyle/>
                    <a:p>
                      <a:pPr marL="0" lvl="0" indent="0">
                        <a:spcBef>
                          <a:spcPts val="0"/>
                        </a:spcBef>
                        <a:spcAft>
                          <a:spcPts val="0"/>
                        </a:spcAft>
                        <a:buNone/>
                      </a:pPr>
                      <a:endParaRPr/>
                    </a:p>
                    <a:p>
                      <a:pPr marL="457200" lvl="0" indent="-317500" rtl="0">
                        <a:spcBef>
                          <a:spcPts val="0"/>
                        </a:spcBef>
                        <a:spcAft>
                          <a:spcPts val="0"/>
                        </a:spcAft>
                        <a:buSzPts val="1400"/>
                        <a:buChar char="-"/>
                      </a:pPr>
                      <a:r>
                        <a:rPr lang="en"/>
                        <a:t>Note taking</a:t>
                      </a:r>
                      <a:endParaRPr/>
                    </a:p>
                    <a:p>
                      <a:pPr marL="457200" lvl="0" indent="-317500" rtl="0">
                        <a:spcBef>
                          <a:spcPts val="0"/>
                        </a:spcBef>
                        <a:spcAft>
                          <a:spcPts val="0"/>
                        </a:spcAft>
                        <a:buSzPts val="1400"/>
                        <a:buChar char="-"/>
                      </a:pPr>
                      <a:r>
                        <a:rPr lang="en"/>
                        <a:t>Recording Lectures, Audio Books</a:t>
                      </a:r>
                      <a:endParaRPr/>
                    </a:p>
                    <a:p>
                      <a:pPr marL="457200" lvl="0" indent="-317500">
                        <a:spcBef>
                          <a:spcPts val="0"/>
                        </a:spcBef>
                        <a:spcAft>
                          <a:spcPts val="0"/>
                        </a:spcAft>
                        <a:buSzPts val="1400"/>
                        <a:buChar char="-"/>
                      </a:pPr>
                      <a:r>
                        <a:rPr lang="en"/>
                        <a:t>ADA furniture, ADA shuttle </a:t>
                      </a:r>
                      <a:endParaRPr/>
                    </a:p>
                  </a:txBody>
                  <a:tcPr marL="91425" marR="91425" marT="91425" marB="91425"/>
                </a:tc>
              </a:tr>
              <a:tr h="856200">
                <a:tc>
                  <a:txBody>
                    <a:bodyPr/>
                    <a:lstStyle/>
                    <a:p>
                      <a:pPr marL="0" lvl="0" indent="0" algn="l" rtl="0">
                        <a:spcBef>
                          <a:spcPts val="0"/>
                        </a:spcBef>
                        <a:spcAft>
                          <a:spcPts val="0"/>
                        </a:spcAft>
                        <a:buNone/>
                      </a:pPr>
                      <a:r>
                        <a:rPr lang="en" b="1"/>
                        <a:t>C. </a:t>
                      </a:r>
                      <a:r>
                        <a:rPr lang="en"/>
                        <a:t> </a:t>
                      </a:r>
                      <a:r>
                        <a:rPr lang="en" b="1" u="sng"/>
                        <a:t>Combination of A &amp; B or Secondary</a:t>
                      </a:r>
                      <a:endParaRPr b="1" u="sng"/>
                    </a:p>
                    <a:p>
                      <a:pPr marL="457200" lvl="0" indent="-317500" rtl="0">
                        <a:spcBef>
                          <a:spcPts val="0"/>
                        </a:spcBef>
                        <a:spcAft>
                          <a:spcPts val="0"/>
                        </a:spcAft>
                        <a:buSzPts val="1400"/>
                        <a:buChar char="-"/>
                      </a:pPr>
                      <a:r>
                        <a:rPr lang="en"/>
                        <a:t>Anxiety</a:t>
                      </a:r>
                      <a:endParaRPr/>
                    </a:p>
                    <a:p>
                      <a:pPr marL="457200" lvl="0" indent="-317500" rtl="0">
                        <a:spcBef>
                          <a:spcPts val="0"/>
                        </a:spcBef>
                        <a:spcAft>
                          <a:spcPts val="0"/>
                        </a:spcAft>
                        <a:buSzPts val="1400"/>
                        <a:buChar char="-"/>
                      </a:pPr>
                      <a:r>
                        <a:rPr lang="en"/>
                        <a:t>Depression</a:t>
                      </a:r>
                      <a:endParaRPr/>
                    </a:p>
                    <a:p>
                      <a:pPr marL="457200" lvl="0" indent="-317500">
                        <a:spcBef>
                          <a:spcPts val="0"/>
                        </a:spcBef>
                        <a:spcAft>
                          <a:spcPts val="0"/>
                        </a:spcAft>
                        <a:buSzPts val="1400"/>
                        <a:buChar char="-"/>
                      </a:pPr>
                      <a:r>
                        <a:rPr lang="en"/>
                        <a:t>Learning Disabilities</a:t>
                      </a:r>
                      <a:endParaRPr/>
                    </a:p>
                  </a:txBody>
                  <a:tcPr marL="91425" marR="91425" marT="91425" marB="91425"/>
                </a:tc>
                <a:tc>
                  <a:txBody>
                    <a:bodyPr/>
                    <a:lstStyle/>
                    <a:p>
                      <a:pPr marL="0" lvl="0" indent="0">
                        <a:spcBef>
                          <a:spcPts val="0"/>
                        </a:spcBef>
                        <a:spcAft>
                          <a:spcPts val="0"/>
                        </a:spcAft>
                        <a:buNone/>
                      </a:pPr>
                      <a:endParaRPr/>
                    </a:p>
                    <a:p>
                      <a:pPr marL="457200" lvl="0" indent="-317500" rtl="0">
                        <a:spcBef>
                          <a:spcPts val="0"/>
                        </a:spcBef>
                        <a:spcAft>
                          <a:spcPts val="0"/>
                        </a:spcAft>
                        <a:buSzPts val="1400"/>
                        <a:buChar char="-"/>
                      </a:pPr>
                      <a:r>
                        <a:rPr lang="en"/>
                        <a:t>Extended Time on timed assessments, reduced distraction</a:t>
                      </a:r>
                      <a:endParaRPr/>
                    </a:p>
                    <a:p>
                      <a:pPr marL="457200" lvl="0" indent="-317500">
                        <a:spcBef>
                          <a:spcPts val="0"/>
                        </a:spcBef>
                        <a:spcAft>
                          <a:spcPts val="0"/>
                        </a:spcAft>
                        <a:buSzPts val="1400"/>
                        <a:buChar char="-"/>
                      </a:pPr>
                      <a:r>
                        <a:rPr lang="en"/>
                        <a:t>Digital Copies to use with ReadSpeaker</a:t>
                      </a:r>
                      <a:endParaRPr/>
                    </a:p>
                  </a:txBody>
                  <a:tcPr marL="91425" marR="91425" marT="91425" marB="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1099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Services that Help Veterans &amp; Student Service Members on Campus</a:t>
            </a:r>
            <a:endParaRPr sz="3000"/>
          </a:p>
        </p:txBody>
      </p:sp>
      <p:sp>
        <p:nvSpPr>
          <p:cNvPr id="200" name="Shape 200"/>
          <p:cNvSpPr txBox="1">
            <a:spLocks noGrp="1"/>
          </p:cNvSpPr>
          <p:nvPr>
            <p:ph type="body" idx="1"/>
          </p:nvPr>
        </p:nvSpPr>
        <p:spPr>
          <a:xfrm>
            <a:off x="311700" y="1544225"/>
            <a:ext cx="7213200" cy="32259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434343"/>
              </a:buClr>
              <a:buSzPts val="2400"/>
              <a:buChar char="●"/>
            </a:pPr>
            <a:r>
              <a:rPr lang="en">
                <a:solidFill>
                  <a:srgbClr val="434343"/>
                </a:solidFill>
              </a:rPr>
              <a:t>Properly trained faculty</a:t>
            </a:r>
            <a:endParaRPr>
              <a:solidFill>
                <a:srgbClr val="434343"/>
              </a:solidFill>
            </a:endParaRPr>
          </a:p>
          <a:p>
            <a:pPr marL="457200" lvl="0" indent="-381000" rtl="0">
              <a:spcBef>
                <a:spcPts val="0"/>
              </a:spcBef>
              <a:spcAft>
                <a:spcPts val="0"/>
              </a:spcAft>
              <a:buClr>
                <a:srgbClr val="434343"/>
              </a:buClr>
              <a:buSzPts val="2400"/>
              <a:buChar char="●"/>
            </a:pPr>
            <a:r>
              <a:rPr lang="en">
                <a:solidFill>
                  <a:srgbClr val="434343"/>
                </a:solidFill>
              </a:rPr>
              <a:t>Peer Mentoring services</a:t>
            </a:r>
            <a:endParaRPr>
              <a:solidFill>
                <a:srgbClr val="434343"/>
              </a:solidFill>
            </a:endParaRPr>
          </a:p>
          <a:p>
            <a:pPr marL="457200" lvl="0" indent="-381000" rtl="0">
              <a:spcBef>
                <a:spcPts val="0"/>
              </a:spcBef>
              <a:spcAft>
                <a:spcPts val="0"/>
              </a:spcAft>
              <a:buClr>
                <a:srgbClr val="434343"/>
              </a:buClr>
              <a:buSzPts val="2400"/>
              <a:buChar char="●"/>
            </a:pPr>
            <a:r>
              <a:rPr lang="en">
                <a:solidFill>
                  <a:srgbClr val="434343"/>
                </a:solidFill>
              </a:rPr>
              <a:t>Affordable housing</a:t>
            </a:r>
            <a:endParaRPr>
              <a:solidFill>
                <a:srgbClr val="434343"/>
              </a:solidFill>
            </a:endParaRPr>
          </a:p>
          <a:p>
            <a:pPr marL="457200" lvl="0" indent="-381000" rtl="0">
              <a:spcBef>
                <a:spcPts val="0"/>
              </a:spcBef>
              <a:spcAft>
                <a:spcPts val="0"/>
              </a:spcAft>
              <a:buClr>
                <a:srgbClr val="434343"/>
              </a:buClr>
              <a:buSzPts val="2400"/>
              <a:buChar char="●"/>
            </a:pPr>
            <a:r>
              <a:rPr lang="en">
                <a:solidFill>
                  <a:srgbClr val="434343"/>
                </a:solidFill>
              </a:rPr>
              <a:t>Transparent information for informed decision-making</a:t>
            </a:r>
            <a:endParaRPr>
              <a:solidFill>
                <a:srgbClr val="434343"/>
              </a:solidFill>
            </a:endParaRPr>
          </a:p>
          <a:p>
            <a:pPr marL="457200" lvl="0" indent="-381000">
              <a:spcBef>
                <a:spcPts val="0"/>
              </a:spcBef>
              <a:spcAft>
                <a:spcPts val="0"/>
              </a:spcAft>
              <a:buClr>
                <a:srgbClr val="434343"/>
              </a:buClr>
              <a:buSzPts val="2400"/>
              <a:buChar char="●"/>
            </a:pPr>
            <a:r>
              <a:rPr lang="en">
                <a:solidFill>
                  <a:srgbClr val="434343"/>
                </a:solidFill>
              </a:rPr>
              <a:t>Creating checklists to help students walk through the process of enrolling, engaging benefits, accessing support services, checking grades, etc.</a:t>
            </a:r>
            <a:endParaRPr>
              <a:solidFill>
                <a:srgbClr val="434343"/>
              </a:solidFill>
            </a:endParaRPr>
          </a:p>
        </p:txBody>
      </p:sp>
      <p:pic>
        <p:nvPicPr>
          <p:cNvPr id="201" name="Shape 201"/>
          <p:cNvPicPr preferRelativeResize="0"/>
          <p:nvPr/>
        </p:nvPicPr>
        <p:blipFill>
          <a:blip r:embed="rId3">
            <a:alphaModFix/>
          </a:blip>
          <a:stretch>
            <a:fillRect/>
          </a:stretch>
        </p:blipFill>
        <p:spPr>
          <a:xfrm>
            <a:off x="6076875" y="1142200"/>
            <a:ext cx="2350675" cy="1550075"/>
          </a:xfrm>
          <a:prstGeom prst="rect">
            <a:avLst/>
          </a:prstGeom>
          <a:noFill/>
          <a:ln>
            <a:noFill/>
          </a:ln>
        </p:spPr>
      </p:pic>
      <p:pic>
        <p:nvPicPr>
          <p:cNvPr id="202" name="Shape 202"/>
          <p:cNvPicPr preferRelativeResize="0"/>
          <p:nvPr/>
        </p:nvPicPr>
        <p:blipFill>
          <a:blip r:embed="rId4">
            <a:alphaModFix/>
          </a:blip>
          <a:stretch>
            <a:fillRect/>
          </a:stretch>
        </p:blipFill>
        <p:spPr>
          <a:xfrm>
            <a:off x="7433696" y="2780246"/>
            <a:ext cx="1367125" cy="1684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11700" y="242500"/>
            <a:ext cx="8520600" cy="117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Student Service Members and Veterans want faculty to know...</a:t>
            </a:r>
            <a:endParaRPr sz="3000"/>
          </a:p>
        </p:txBody>
      </p:sp>
      <p:sp>
        <p:nvSpPr>
          <p:cNvPr id="68" name="Shape 68"/>
          <p:cNvSpPr txBox="1"/>
          <p:nvPr/>
        </p:nvSpPr>
        <p:spPr>
          <a:xfrm>
            <a:off x="357375" y="1418800"/>
            <a:ext cx="4722300" cy="43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We have normal reactions to an abnormal experience. </a:t>
            </a:r>
            <a:endParaRPr/>
          </a:p>
        </p:txBody>
      </p:sp>
      <p:sp>
        <p:nvSpPr>
          <p:cNvPr id="69" name="Shape 69"/>
          <p:cNvSpPr txBox="1"/>
          <p:nvPr/>
        </p:nvSpPr>
        <p:spPr>
          <a:xfrm>
            <a:off x="4811675" y="982725"/>
            <a:ext cx="4250100" cy="52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i="1">
                <a:latin typeface="Comfortaa"/>
                <a:ea typeface="Comfortaa"/>
                <a:cs typeface="Comfortaa"/>
                <a:sym typeface="Comfortaa"/>
              </a:rPr>
              <a:t>No two veterans are alike.</a:t>
            </a:r>
            <a:r>
              <a:rPr lang="en"/>
              <a:t> </a:t>
            </a:r>
            <a:endParaRPr/>
          </a:p>
        </p:txBody>
      </p:sp>
      <p:sp>
        <p:nvSpPr>
          <p:cNvPr id="70" name="Shape 70"/>
          <p:cNvSpPr txBox="1"/>
          <p:nvPr/>
        </p:nvSpPr>
        <p:spPr>
          <a:xfrm>
            <a:off x="344650" y="1883713"/>
            <a:ext cx="4607400" cy="663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i="1">
                <a:latin typeface="Impact"/>
                <a:ea typeface="Impact"/>
                <a:cs typeface="Impact"/>
                <a:sym typeface="Impact"/>
              </a:rPr>
              <a:t>Each of us has had different experiences. </a:t>
            </a:r>
            <a:endParaRPr sz="1800" i="1">
              <a:latin typeface="Impact"/>
              <a:ea typeface="Impact"/>
              <a:cs typeface="Impact"/>
              <a:sym typeface="Impact"/>
            </a:endParaRPr>
          </a:p>
        </p:txBody>
      </p:sp>
      <p:sp>
        <p:nvSpPr>
          <p:cNvPr id="71" name="Shape 71"/>
          <p:cNvSpPr txBox="1"/>
          <p:nvPr/>
        </p:nvSpPr>
        <p:spPr>
          <a:xfrm>
            <a:off x="4881875" y="1602925"/>
            <a:ext cx="4109700" cy="117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Spectral"/>
                <a:ea typeface="Spectral"/>
                <a:cs typeface="Spectral"/>
                <a:sym typeface="Spectral"/>
              </a:rPr>
              <a:t>Do not assume that you know my </a:t>
            </a:r>
            <a:r>
              <a:rPr lang="en" sz="2400">
                <a:latin typeface="Spectral"/>
                <a:ea typeface="Spectral"/>
                <a:cs typeface="Spectral"/>
                <a:sym typeface="Spectral"/>
              </a:rPr>
              <a:t>POLITICS </a:t>
            </a:r>
            <a:r>
              <a:rPr lang="en" sz="1800">
                <a:latin typeface="Spectral"/>
                <a:ea typeface="Spectral"/>
                <a:cs typeface="Spectral"/>
                <a:sym typeface="Spectral"/>
              </a:rPr>
              <a:t>or my </a:t>
            </a:r>
            <a:r>
              <a:rPr lang="en" sz="2400">
                <a:latin typeface="Spectral"/>
                <a:ea typeface="Spectral"/>
                <a:cs typeface="Spectral"/>
                <a:sym typeface="Spectral"/>
              </a:rPr>
              <a:t>BELIEFS</a:t>
            </a:r>
            <a:r>
              <a:rPr lang="en" sz="1800">
                <a:latin typeface="Spectral"/>
                <a:ea typeface="Spectral"/>
                <a:cs typeface="Spectral"/>
                <a:sym typeface="Spectral"/>
              </a:rPr>
              <a:t> just because I was in the military. </a:t>
            </a:r>
            <a:endParaRPr sz="1800">
              <a:latin typeface="Spectral"/>
              <a:ea typeface="Spectral"/>
              <a:cs typeface="Spectral"/>
              <a:sym typeface="Spectral"/>
            </a:endParaRPr>
          </a:p>
        </p:txBody>
      </p:sp>
      <p:sp>
        <p:nvSpPr>
          <p:cNvPr id="72" name="Shape 72"/>
          <p:cNvSpPr txBox="1"/>
          <p:nvPr/>
        </p:nvSpPr>
        <p:spPr>
          <a:xfrm>
            <a:off x="311700" y="2486750"/>
            <a:ext cx="5067000" cy="663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Ubuntu"/>
                <a:ea typeface="Ubuntu"/>
                <a:cs typeface="Ubuntu"/>
                <a:sym typeface="Ubuntu"/>
              </a:rPr>
              <a:t>I may or may not be ready to talk about my experiences. </a:t>
            </a:r>
            <a:endParaRPr sz="1800">
              <a:latin typeface="Ubuntu"/>
              <a:ea typeface="Ubuntu"/>
              <a:cs typeface="Ubuntu"/>
              <a:sym typeface="Ubuntu"/>
            </a:endParaRPr>
          </a:p>
        </p:txBody>
      </p:sp>
      <p:sp>
        <p:nvSpPr>
          <p:cNvPr id="73" name="Shape 73"/>
          <p:cNvSpPr txBox="1"/>
          <p:nvPr/>
        </p:nvSpPr>
        <p:spPr>
          <a:xfrm>
            <a:off x="5378700" y="2876225"/>
            <a:ext cx="3331200" cy="1176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a:latin typeface="Impact"/>
                <a:ea typeface="Impact"/>
                <a:cs typeface="Impact"/>
                <a:sym typeface="Impact"/>
              </a:rPr>
              <a:t>TRUST</a:t>
            </a:r>
            <a:endParaRPr sz="4800">
              <a:latin typeface="Impact"/>
              <a:ea typeface="Impact"/>
              <a:cs typeface="Impact"/>
              <a:sym typeface="Impact"/>
            </a:endParaRPr>
          </a:p>
          <a:p>
            <a:pPr marL="0" lvl="0" indent="0" algn="ctr">
              <a:spcBef>
                <a:spcPts val="0"/>
              </a:spcBef>
              <a:spcAft>
                <a:spcPts val="0"/>
              </a:spcAft>
              <a:buNone/>
            </a:pPr>
            <a:r>
              <a:rPr lang="en" sz="1800">
                <a:latin typeface="Lobster"/>
                <a:ea typeface="Lobster"/>
                <a:cs typeface="Lobster"/>
                <a:sym typeface="Lobster"/>
              </a:rPr>
              <a:t>Can be an issue for me. </a:t>
            </a:r>
            <a:endParaRPr sz="1800">
              <a:latin typeface="Lobster"/>
              <a:ea typeface="Lobster"/>
              <a:cs typeface="Lobster"/>
              <a:sym typeface="Lobster"/>
            </a:endParaRPr>
          </a:p>
        </p:txBody>
      </p:sp>
      <p:sp>
        <p:nvSpPr>
          <p:cNvPr id="74" name="Shape 74"/>
          <p:cNvSpPr txBox="1"/>
          <p:nvPr/>
        </p:nvSpPr>
        <p:spPr>
          <a:xfrm>
            <a:off x="906200" y="3188338"/>
            <a:ext cx="4722300" cy="663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a:latin typeface="Macondo Swash Caps"/>
                <a:ea typeface="Macondo Swash Caps"/>
                <a:cs typeface="Macondo Swash Caps"/>
                <a:sym typeface="Macondo Swash Caps"/>
              </a:rPr>
              <a:t>Being friendly &amp; listening can go a long way toward building trust. </a:t>
            </a:r>
            <a:endParaRPr sz="1800">
              <a:latin typeface="Macondo Swash Caps"/>
              <a:ea typeface="Macondo Swash Caps"/>
              <a:cs typeface="Macondo Swash Caps"/>
              <a:sym typeface="Macondo Swash Caps"/>
            </a:endParaRPr>
          </a:p>
        </p:txBody>
      </p:sp>
      <p:sp>
        <p:nvSpPr>
          <p:cNvPr id="75" name="Shape 75"/>
          <p:cNvSpPr txBox="1"/>
          <p:nvPr/>
        </p:nvSpPr>
        <p:spPr>
          <a:xfrm>
            <a:off x="1416750" y="3896088"/>
            <a:ext cx="4301100" cy="52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Courier New"/>
                <a:ea typeface="Courier New"/>
                <a:cs typeface="Courier New"/>
                <a:sym typeface="Courier New"/>
              </a:rPr>
              <a:t>Do not be </a:t>
            </a:r>
            <a:r>
              <a:rPr lang="en" sz="2400" b="1">
                <a:latin typeface="Courier New"/>
                <a:ea typeface="Courier New"/>
                <a:cs typeface="Courier New"/>
                <a:sym typeface="Courier New"/>
              </a:rPr>
              <a:t>AFRAID</a:t>
            </a:r>
            <a:r>
              <a:rPr lang="en" sz="1800">
                <a:latin typeface="Courier New"/>
                <a:ea typeface="Courier New"/>
                <a:cs typeface="Courier New"/>
                <a:sym typeface="Courier New"/>
              </a:rPr>
              <a:t> of me. </a:t>
            </a:r>
            <a:endParaRPr sz="1800">
              <a:latin typeface="Courier New"/>
              <a:ea typeface="Courier New"/>
              <a:cs typeface="Courier New"/>
              <a:sym typeface="Courier New"/>
            </a:endParaRPr>
          </a:p>
        </p:txBody>
      </p:sp>
      <p:sp>
        <p:nvSpPr>
          <p:cNvPr id="76" name="Shape 76"/>
          <p:cNvSpPr txBox="1"/>
          <p:nvPr/>
        </p:nvSpPr>
        <p:spPr>
          <a:xfrm>
            <a:off x="498000" y="4358075"/>
            <a:ext cx="8334300" cy="43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latin typeface="Corsiva"/>
                <a:ea typeface="Corsiva"/>
                <a:cs typeface="Corsiva"/>
                <a:sym typeface="Corsiva"/>
              </a:rPr>
              <a:t>We are accustomed to being successful and may be too proud to ask for help. </a:t>
            </a:r>
            <a:endParaRPr sz="2400">
              <a:latin typeface="Corsiva"/>
              <a:ea typeface="Corsiva"/>
              <a:cs typeface="Corsiva"/>
              <a:sym typeface="Corsi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Veterans Education Benefits</a:t>
            </a:r>
            <a:endParaRPr/>
          </a:p>
        </p:txBody>
      </p:sp>
      <p:sp>
        <p:nvSpPr>
          <p:cNvPr id="208" name="Shape 208"/>
          <p:cNvSpPr txBox="1">
            <a:spLocks noGrp="1"/>
          </p:cNvSpPr>
          <p:nvPr>
            <p:ph type="body" idx="1"/>
          </p:nvPr>
        </p:nvSpPr>
        <p:spPr>
          <a:xfrm>
            <a:off x="311700" y="1152475"/>
            <a:ext cx="8611500" cy="3851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Types of VA Benefits Available</a:t>
            </a:r>
            <a:endParaRPr/>
          </a:p>
          <a:p>
            <a:pPr marL="914400" lvl="1" indent="-342900" rtl="0">
              <a:spcBef>
                <a:spcPts val="0"/>
              </a:spcBef>
              <a:spcAft>
                <a:spcPts val="0"/>
              </a:spcAft>
              <a:buSzPts val="1800"/>
              <a:buChar char="○"/>
            </a:pPr>
            <a:r>
              <a:rPr lang="en"/>
              <a:t>Chapter 33, 35, 30, 31, 1606, Tuition Assistance (TA)</a:t>
            </a:r>
            <a:endParaRPr/>
          </a:p>
          <a:p>
            <a:pPr marL="457200" lvl="0" indent="-381000" rtl="0">
              <a:spcBef>
                <a:spcPts val="0"/>
              </a:spcBef>
              <a:spcAft>
                <a:spcPts val="0"/>
              </a:spcAft>
              <a:buSzPts val="2400"/>
              <a:buChar char="●"/>
            </a:pPr>
            <a:r>
              <a:rPr lang="en"/>
              <a:t>Enrolling and Engaging Benefits</a:t>
            </a:r>
            <a:endParaRPr/>
          </a:p>
          <a:p>
            <a:pPr marL="457200" lvl="0" indent="-381000" rtl="0">
              <a:spcBef>
                <a:spcPts val="0"/>
              </a:spcBef>
              <a:spcAft>
                <a:spcPts val="0"/>
              </a:spcAft>
              <a:buSzPts val="2400"/>
              <a:buChar char="●"/>
            </a:pPr>
            <a:r>
              <a:rPr lang="en"/>
              <a:t>Dropping/Changing Classes</a:t>
            </a:r>
            <a:endParaRPr/>
          </a:p>
          <a:p>
            <a:pPr marL="457200" lvl="0" indent="-381000" rtl="0">
              <a:spcBef>
                <a:spcPts val="0"/>
              </a:spcBef>
              <a:spcAft>
                <a:spcPts val="0"/>
              </a:spcAft>
              <a:buSzPts val="2400"/>
              <a:buChar char="●"/>
            </a:pPr>
            <a:r>
              <a:rPr lang="en"/>
              <a:t>Short-term Classes</a:t>
            </a:r>
            <a:endParaRPr/>
          </a:p>
          <a:p>
            <a:pPr marL="457200" lvl="0" indent="-381000" rtl="0">
              <a:spcBef>
                <a:spcPts val="0"/>
              </a:spcBef>
              <a:spcAft>
                <a:spcPts val="0"/>
              </a:spcAft>
              <a:buSzPts val="2400"/>
              <a:buChar char="●"/>
            </a:pPr>
            <a:r>
              <a:rPr lang="en"/>
              <a:t>Requesting Certification</a:t>
            </a:r>
            <a:endParaRPr/>
          </a:p>
          <a:p>
            <a:pPr marL="457200" lvl="0" indent="-381000" rtl="0">
              <a:spcBef>
                <a:spcPts val="0"/>
              </a:spcBef>
              <a:spcAft>
                <a:spcPts val="0"/>
              </a:spcAft>
              <a:buSzPts val="2400"/>
              <a:buChar char="●"/>
            </a:pPr>
            <a:r>
              <a:rPr lang="en"/>
              <a:t>Veteran Window Hours</a:t>
            </a:r>
            <a:endParaRPr/>
          </a:p>
          <a:p>
            <a:pPr marL="914400" lvl="1" indent="-342900" rtl="0">
              <a:spcBef>
                <a:spcPts val="0"/>
              </a:spcBef>
              <a:spcAft>
                <a:spcPts val="0"/>
              </a:spcAft>
              <a:buSzPts val="1800"/>
              <a:buChar char="○"/>
            </a:pPr>
            <a:r>
              <a:rPr lang="en"/>
              <a:t>Boyle Education Center</a:t>
            </a:r>
            <a:endParaRPr/>
          </a:p>
          <a:p>
            <a:pPr marL="914400" lvl="1" indent="-342900" rtl="0">
              <a:spcBef>
                <a:spcPts val="0"/>
              </a:spcBef>
              <a:spcAft>
                <a:spcPts val="0"/>
              </a:spcAft>
              <a:buSzPts val="1800"/>
              <a:buChar char="○"/>
            </a:pPr>
            <a:r>
              <a:rPr lang="en"/>
              <a:t>Monday - Thursday, 9:00 am - 5:00 pm</a:t>
            </a:r>
            <a:endParaRPr/>
          </a:p>
          <a:p>
            <a:pPr marL="0" lvl="0" indent="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Helping Student Veterans in the Classroom</a:t>
            </a:r>
            <a:endParaRPr sz="3000"/>
          </a:p>
        </p:txBody>
      </p:sp>
      <p:sp>
        <p:nvSpPr>
          <p:cNvPr id="214" name="Shape 214"/>
          <p:cNvSpPr txBox="1">
            <a:spLocks noGrp="1"/>
          </p:cNvSpPr>
          <p:nvPr>
            <p:ph type="body" idx="1"/>
          </p:nvPr>
        </p:nvSpPr>
        <p:spPr>
          <a:xfrm>
            <a:off x="311700" y="1152475"/>
            <a:ext cx="8520600" cy="36081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a:solidFill>
                  <a:srgbClr val="434343"/>
                </a:solidFill>
              </a:rPr>
              <a:t>•</a:t>
            </a:r>
            <a:r>
              <a:rPr lang="en" sz="1800">
                <a:solidFill>
                  <a:srgbClr val="666666"/>
                </a:solidFill>
              </a:rPr>
              <a:t>May prefer to sit in the back of classroom </a:t>
            </a:r>
            <a:endParaRPr sz="1800">
              <a:solidFill>
                <a:srgbClr val="666666"/>
              </a:solidFill>
            </a:endParaRPr>
          </a:p>
          <a:p>
            <a:pPr marL="0" lvl="0" indent="0">
              <a:spcBef>
                <a:spcPts val="1600"/>
              </a:spcBef>
              <a:spcAft>
                <a:spcPts val="0"/>
              </a:spcAft>
              <a:buClr>
                <a:schemeClr val="dk1"/>
              </a:buClr>
              <a:buSzPts val="1100"/>
              <a:buFont typeface="Arial"/>
              <a:buNone/>
            </a:pPr>
            <a:r>
              <a:rPr lang="en" sz="1800">
                <a:solidFill>
                  <a:srgbClr val="666666"/>
                </a:solidFill>
              </a:rPr>
              <a:t>•May avoid having back to the door </a:t>
            </a:r>
            <a:endParaRPr sz="1800">
              <a:solidFill>
                <a:srgbClr val="666666"/>
              </a:solidFill>
            </a:endParaRPr>
          </a:p>
          <a:p>
            <a:pPr marL="0" lvl="0" indent="0">
              <a:spcBef>
                <a:spcPts val="1600"/>
              </a:spcBef>
              <a:spcAft>
                <a:spcPts val="0"/>
              </a:spcAft>
              <a:buClr>
                <a:schemeClr val="dk1"/>
              </a:buClr>
              <a:buSzPts val="1100"/>
              <a:buFont typeface="Arial"/>
              <a:buNone/>
            </a:pPr>
            <a:r>
              <a:rPr lang="en" sz="1800">
                <a:solidFill>
                  <a:srgbClr val="666666"/>
                </a:solidFill>
              </a:rPr>
              <a:t>•May appear distracted/trouble with memory </a:t>
            </a:r>
            <a:endParaRPr sz="1800">
              <a:solidFill>
                <a:srgbClr val="666666"/>
              </a:solidFill>
            </a:endParaRPr>
          </a:p>
          <a:p>
            <a:pPr marL="0" lvl="0" indent="0">
              <a:spcBef>
                <a:spcPts val="1600"/>
              </a:spcBef>
              <a:spcAft>
                <a:spcPts val="0"/>
              </a:spcAft>
              <a:buClr>
                <a:schemeClr val="dk1"/>
              </a:buClr>
              <a:buSzPts val="1100"/>
              <a:buFont typeface="Arial"/>
              <a:buNone/>
            </a:pPr>
            <a:r>
              <a:rPr lang="en" sz="1800">
                <a:solidFill>
                  <a:srgbClr val="666666"/>
                </a:solidFill>
              </a:rPr>
              <a:t>•May leave classroom unexpectedly </a:t>
            </a:r>
            <a:endParaRPr sz="1800">
              <a:solidFill>
                <a:srgbClr val="666666"/>
              </a:solidFill>
            </a:endParaRPr>
          </a:p>
          <a:p>
            <a:pPr marL="0" lvl="0" indent="0">
              <a:spcBef>
                <a:spcPts val="1600"/>
              </a:spcBef>
              <a:spcAft>
                <a:spcPts val="0"/>
              </a:spcAft>
              <a:buClr>
                <a:schemeClr val="dk1"/>
              </a:buClr>
              <a:buSzPts val="1100"/>
              <a:buFont typeface="Arial"/>
              <a:buNone/>
            </a:pPr>
            <a:r>
              <a:rPr lang="en" sz="1800">
                <a:solidFill>
                  <a:srgbClr val="666666"/>
                </a:solidFill>
              </a:rPr>
              <a:t>•May be irritable in class discussions </a:t>
            </a:r>
            <a:endParaRPr sz="1800">
              <a:solidFill>
                <a:srgbClr val="666666"/>
              </a:solidFill>
            </a:endParaRPr>
          </a:p>
          <a:p>
            <a:pPr marL="0" lvl="0" indent="0">
              <a:spcBef>
                <a:spcPts val="1600"/>
              </a:spcBef>
              <a:spcAft>
                <a:spcPts val="0"/>
              </a:spcAft>
              <a:buClr>
                <a:schemeClr val="dk1"/>
              </a:buClr>
              <a:buSzPts val="1100"/>
              <a:buFont typeface="Arial"/>
              <a:buNone/>
            </a:pPr>
            <a:r>
              <a:rPr lang="en" sz="1800">
                <a:solidFill>
                  <a:srgbClr val="666666"/>
                </a:solidFill>
              </a:rPr>
              <a:t>•May miss class </a:t>
            </a:r>
            <a:endParaRPr sz="1800">
              <a:solidFill>
                <a:srgbClr val="666666"/>
              </a:solidFill>
            </a:endParaRPr>
          </a:p>
          <a:p>
            <a:pPr marL="0" lvl="0" indent="0">
              <a:spcBef>
                <a:spcPts val="1600"/>
              </a:spcBef>
              <a:spcAft>
                <a:spcPts val="0"/>
              </a:spcAft>
              <a:buClr>
                <a:schemeClr val="dk1"/>
              </a:buClr>
              <a:buSzPts val="1100"/>
              <a:buFont typeface="Arial"/>
              <a:buNone/>
            </a:pPr>
            <a:r>
              <a:rPr lang="en" sz="1800">
                <a:solidFill>
                  <a:srgbClr val="666666"/>
                </a:solidFill>
              </a:rPr>
              <a:t>•May appear sleepy in class </a:t>
            </a:r>
            <a:endParaRPr sz="1800">
              <a:solidFill>
                <a:srgbClr val="666666"/>
              </a:solidFill>
            </a:endParaRPr>
          </a:p>
          <a:p>
            <a:pPr marL="0" lvl="0" indent="0" rtl="0">
              <a:spcBef>
                <a:spcPts val="1600"/>
              </a:spcBef>
              <a:spcAft>
                <a:spcPts val="1600"/>
              </a:spcAft>
              <a:buNone/>
            </a:pPr>
            <a:endParaRPr sz="1800">
              <a:solidFill>
                <a:srgbClr val="000000"/>
              </a:solidFill>
            </a:endParaRPr>
          </a:p>
        </p:txBody>
      </p:sp>
      <p:pic>
        <p:nvPicPr>
          <p:cNvPr id="215" name="Shape 215"/>
          <p:cNvPicPr preferRelativeResize="0"/>
          <p:nvPr/>
        </p:nvPicPr>
        <p:blipFill>
          <a:blip r:embed="rId3">
            <a:alphaModFix amt="64000"/>
          </a:blip>
          <a:stretch>
            <a:fillRect/>
          </a:stretch>
        </p:blipFill>
        <p:spPr>
          <a:xfrm>
            <a:off x="6628825" y="3952625"/>
            <a:ext cx="2203475" cy="807950"/>
          </a:xfrm>
          <a:prstGeom prst="rect">
            <a:avLst/>
          </a:prstGeom>
          <a:noFill/>
          <a:ln>
            <a:noFill/>
          </a:ln>
        </p:spPr>
      </p:pic>
      <p:pic>
        <p:nvPicPr>
          <p:cNvPr id="216" name="Shape 216"/>
          <p:cNvPicPr preferRelativeResize="0"/>
          <p:nvPr/>
        </p:nvPicPr>
        <p:blipFill>
          <a:blip r:embed="rId4">
            <a:alphaModFix/>
          </a:blip>
          <a:stretch>
            <a:fillRect/>
          </a:stretch>
        </p:blipFill>
        <p:spPr>
          <a:xfrm>
            <a:off x="5203449" y="1131600"/>
            <a:ext cx="2794053" cy="2066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What Not to Say:</a:t>
            </a:r>
            <a:endParaRPr/>
          </a:p>
        </p:txBody>
      </p:sp>
      <p:sp>
        <p:nvSpPr>
          <p:cNvPr id="222" name="Shape 222"/>
          <p:cNvSpPr txBox="1">
            <a:spLocks noGrp="1"/>
          </p:cNvSpPr>
          <p:nvPr>
            <p:ph type="body" idx="1"/>
          </p:nvPr>
        </p:nvSpPr>
        <p:spPr>
          <a:xfrm>
            <a:off x="311700" y="1152475"/>
            <a:ext cx="4053300" cy="35442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What was going to war like?</a:t>
            </a:r>
            <a:endParaRPr>
              <a:solidFill>
                <a:srgbClr val="666666"/>
              </a:solidFill>
              <a:latin typeface="Calibri"/>
              <a:ea typeface="Calibri"/>
              <a:cs typeface="Calibri"/>
              <a:sym typeface="Calibri"/>
            </a:endParaRPr>
          </a:p>
          <a:p>
            <a:pPr marL="457200" lvl="0" indent="-381000" rtl="0">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Did you see anyone die </a:t>
            </a:r>
            <a:endParaRPr>
              <a:solidFill>
                <a:srgbClr val="666666"/>
              </a:solidFill>
              <a:latin typeface="Calibri"/>
              <a:ea typeface="Calibri"/>
              <a:cs typeface="Calibri"/>
              <a:sym typeface="Calibri"/>
            </a:endParaRPr>
          </a:p>
          <a:p>
            <a:pPr marL="457200" lvl="0" indent="-381000" rtl="0">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Did you kill anyone? </a:t>
            </a:r>
            <a:endParaRPr>
              <a:solidFill>
                <a:srgbClr val="666666"/>
              </a:solidFill>
              <a:latin typeface="Calibri"/>
              <a:ea typeface="Calibri"/>
              <a:cs typeface="Calibri"/>
              <a:sym typeface="Calibri"/>
            </a:endParaRPr>
          </a:p>
          <a:p>
            <a:pPr marL="457200" lvl="0" indent="-381000" rtl="0">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Would you go back? </a:t>
            </a:r>
            <a:endParaRPr>
              <a:solidFill>
                <a:srgbClr val="666666"/>
              </a:solidFill>
              <a:latin typeface="Calibri"/>
              <a:ea typeface="Calibri"/>
              <a:cs typeface="Calibri"/>
              <a:sym typeface="Calibri"/>
            </a:endParaRPr>
          </a:p>
          <a:p>
            <a:pPr marL="457200" lvl="0" indent="-381000" rtl="0">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How was Iraq/Afghanistan? </a:t>
            </a:r>
            <a:endParaRPr>
              <a:solidFill>
                <a:srgbClr val="666666"/>
              </a:solidFill>
              <a:latin typeface="Calibri"/>
              <a:ea typeface="Calibri"/>
              <a:cs typeface="Calibri"/>
              <a:sym typeface="Calibri"/>
            </a:endParaRPr>
          </a:p>
          <a:p>
            <a:pPr marL="457200" lvl="0" indent="-381000" rtl="0">
              <a:spcBef>
                <a:spcPts val="0"/>
              </a:spcBef>
              <a:spcAft>
                <a:spcPts val="0"/>
              </a:spcAft>
              <a:buClr>
                <a:srgbClr val="434343"/>
              </a:buClr>
              <a:buSzPts val="2400"/>
              <a:buFont typeface="Calibri"/>
              <a:buChar char="●"/>
            </a:pPr>
            <a:r>
              <a:rPr lang="en">
                <a:solidFill>
                  <a:srgbClr val="666666"/>
                </a:solidFill>
                <a:latin typeface="Calibri"/>
                <a:ea typeface="Calibri"/>
                <a:cs typeface="Calibri"/>
                <a:sym typeface="Calibri"/>
              </a:rPr>
              <a:t>How did you get injured?</a:t>
            </a:r>
            <a:r>
              <a:rPr lang="en">
                <a:solidFill>
                  <a:srgbClr val="434343"/>
                </a:solidFill>
                <a:latin typeface="Calibri"/>
                <a:ea typeface="Calibri"/>
                <a:cs typeface="Calibri"/>
                <a:sym typeface="Calibri"/>
              </a:rPr>
              <a:t> </a:t>
            </a:r>
            <a:endParaRPr>
              <a:solidFill>
                <a:srgbClr val="434343"/>
              </a:solidFill>
              <a:latin typeface="Calibri"/>
              <a:ea typeface="Calibri"/>
              <a:cs typeface="Calibri"/>
              <a:sym typeface="Calibri"/>
            </a:endParaRPr>
          </a:p>
          <a:p>
            <a:pPr marL="0" lvl="0" indent="0" rtl="0">
              <a:spcBef>
                <a:spcPts val="1600"/>
              </a:spcBef>
              <a:spcAft>
                <a:spcPts val="0"/>
              </a:spcAft>
              <a:buNone/>
            </a:pPr>
            <a:endParaRPr sz="1800"/>
          </a:p>
          <a:p>
            <a:pPr marL="0" lvl="0" indent="0" rtl="0">
              <a:spcBef>
                <a:spcPts val="1600"/>
              </a:spcBef>
              <a:spcAft>
                <a:spcPts val="1600"/>
              </a:spcAft>
              <a:buNone/>
            </a:pPr>
            <a:endParaRPr sz="1800"/>
          </a:p>
        </p:txBody>
      </p:sp>
      <p:sp>
        <p:nvSpPr>
          <p:cNvPr id="223" name="Shape 223"/>
          <p:cNvSpPr txBox="1">
            <a:spLocks noGrp="1"/>
          </p:cNvSpPr>
          <p:nvPr>
            <p:ph type="body" idx="1"/>
          </p:nvPr>
        </p:nvSpPr>
        <p:spPr>
          <a:xfrm>
            <a:off x="4509975" y="1152475"/>
            <a:ext cx="3861900" cy="3416400"/>
          </a:xfrm>
          <a:prstGeom prst="rect">
            <a:avLst/>
          </a:prstGeom>
        </p:spPr>
        <p:txBody>
          <a:bodyPr spcFirstLastPara="1" wrap="square" lIns="91425" tIns="91425" rIns="91425" bIns="91425" anchor="t" anchorCtr="0">
            <a:noAutofit/>
          </a:bodyPr>
          <a:lstStyle/>
          <a:p>
            <a:pPr marL="457200" lvl="0" indent="-381000" rtl="0">
              <a:lnSpc>
                <a:spcPct val="100000"/>
              </a:lnSpc>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What was going to war like?</a:t>
            </a:r>
            <a:endParaRPr>
              <a:solidFill>
                <a:srgbClr val="666666"/>
              </a:solidFill>
              <a:latin typeface="Calibri"/>
              <a:ea typeface="Calibri"/>
              <a:cs typeface="Calibri"/>
              <a:sym typeface="Calibri"/>
            </a:endParaRPr>
          </a:p>
          <a:p>
            <a:pPr marL="457200" lvl="0" indent="-381000" rtl="0">
              <a:lnSpc>
                <a:spcPct val="100000"/>
              </a:lnSpc>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Did you see anyone die </a:t>
            </a:r>
            <a:endParaRPr>
              <a:solidFill>
                <a:srgbClr val="666666"/>
              </a:solidFill>
              <a:latin typeface="Calibri"/>
              <a:ea typeface="Calibri"/>
              <a:cs typeface="Calibri"/>
              <a:sym typeface="Calibri"/>
            </a:endParaRPr>
          </a:p>
          <a:p>
            <a:pPr marL="457200" lvl="0" indent="-381000" rtl="0">
              <a:lnSpc>
                <a:spcPct val="100000"/>
              </a:lnSpc>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Did you kill anyone? </a:t>
            </a:r>
            <a:endParaRPr>
              <a:solidFill>
                <a:srgbClr val="666666"/>
              </a:solidFill>
              <a:latin typeface="Calibri"/>
              <a:ea typeface="Calibri"/>
              <a:cs typeface="Calibri"/>
              <a:sym typeface="Calibri"/>
            </a:endParaRPr>
          </a:p>
          <a:p>
            <a:pPr marL="457200" lvl="0" indent="-381000" rtl="0">
              <a:lnSpc>
                <a:spcPct val="100000"/>
              </a:lnSpc>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Would you go back? </a:t>
            </a:r>
            <a:endParaRPr>
              <a:solidFill>
                <a:srgbClr val="666666"/>
              </a:solidFill>
              <a:latin typeface="Calibri"/>
              <a:ea typeface="Calibri"/>
              <a:cs typeface="Calibri"/>
              <a:sym typeface="Calibri"/>
            </a:endParaRPr>
          </a:p>
          <a:p>
            <a:pPr marL="457200" lvl="0" indent="-381000" rtl="0">
              <a:lnSpc>
                <a:spcPct val="100000"/>
              </a:lnSpc>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How was Iraq/Afghanistan? </a:t>
            </a:r>
            <a:endParaRPr>
              <a:solidFill>
                <a:srgbClr val="666666"/>
              </a:solidFill>
              <a:latin typeface="Calibri"/>
              <a:ea typeface="Calibri"/>
              <a:cs typeface="Calibri"/>
              <a:sym typeface="Calibri"/>
            </a:endParaRPr>
          </a:p>
          <a:p>
            <a:pPr marL="457200" lvl="0" indent="-381000" rtl="0">
              <a:lnSpc>
                <a:spcPct val="100000"/>
              </a:lnSpc>
              <a:spcBef>
                <a:spcPts val="0"/>
              </a:spcBef>
              <a:spcAft>
                <a:spcPts val="0"/>
              </a:spcAft>
              <a:buClr>
                <a:srgbClr val="666666"/>
              </a:buClr>
              <a:buSzPts val="2400"/>
              <a:buFont typeface="Calibri"/>
              <a:buChar char="●"/>
            </a:pPr>
            <a:r>
              <a:rPr lang="en">
                <a:solidFill>
                  <a:srgbClr val="666666"/>
                </a:solidFill>
                <a:latin typeface="Calibri"/>
                <a:ea typeface="Calibri"/>
                <a:cs typeface="Calibri"/>
                <a:sym typeface="Calibri"/>
              </a:rPr>
              <a:t>How did you get injured? </a:t>
            </a:r>
            <a:endParaRPr>
              <a:solidFill>
                <a:srgbClr val="666666"/>
              </a:solidFill>
              <a:latin typeface="Calibri"/>
              <a:ea typeface="Calibri"/>
              <a:cs typeface="Calibri"/>
              <a:sym typeface="Calibri"/>
            </a:endParaRPr>
          </a:p>
          <a:p>
            <a:pPr marL="0" lvl="0" indent="0" rtl="0">
              <a:lnSpc>
                <a:spcPct val="100000"/>
              </a:lnSpc>
              <a:spcBef>
                <a:spcPts val="0"/>
              </a:spcBef>
              <a:spcAft>
                <a:spcPts val="0"/>
              </a:spcAft>
              <a:buClr>
                <a:srgbClr val="000000"/>
              </a:buClr>
              <a:buSzPts val="1100"/>
              <a:buFont typeface="Arial"/>
              <a:buNone/>
            </a:pPr>
            <a:endParaRPr sz="1800">
              <a:solidFill>
                <a:srgbClr val="000000"/>
              </a:solidFill>
              <a:latin typeface="Arial"/>
              <a:ea typeface="Arial"/>
              <a:cs typeface="Arial"/>
              <a:sym typeface="Arial"/>
            </a:endParaRPr>
          </a:p>
          <a:p>
            <a:pPr marL="0" lvl="0" indent="0" rtl="0">
              <a:lnSpc>
                <a:spcPct val="100000"/>
              </a:lnSpc>
              <a:spcBef>
                <a:spcPts val="0"/>
              </a:spcBef>
              <a:spcAft>
                <a:spcPts val="0"/>
              </a:spcAft>
              <a:buClr>
                <a:srgbClr val="000000"/>
              </a:buClr>
              <a:buSzPts val="1100"/>
              <a:buFont typeface="Arial"/>
              <a:buNone/>
            </a:pPr>
            <a:endParaRPr sz="1800">
              <a:solidFill>
                <a:srgbClr val="000000"/>
              </a:solidFill>
              <a:latin typeface="Arial"/>
              <a:ea typeface="Arial"/>
              <a:cs typeface="Arial"/>
              <a:sym typeface="Arial"/>
            </a:endParaRPr>
          </a:p>
          <a:p>
            <a:pPr marL="0" lvl="0" indent="0" rtl="0">
              <a:spcBef>
                <a:spcPts val="0"/>
              </a:spcBef>
              <a:spcAft>
                <a:spcPts val="0"/>
              </a:spcAft>
              <a:buNone/>
            </a:pPr>
            <a:endParaRPr sz="1800"/>
          </a:p>
          <a:p>
            <a:pPr marL="0" lvl="0" indent="0" rtl="0">
              <a:spcBef>
                <a:spcPts val="1600"/>
              </a:spcBef>
              <a:spcAft>
                <a:spcPts val="0"/>
              </a:spcAft>
              <a:buNone/>
            </a:pPr>
            <a:endParaRPr sz="1800"/>
          </a:p>
          <a:p>
            <a:pPr marL="0" lvl="0" indent="0" rtl="0">
              <a:spcBef>
                <a:spcPts val="1600"/>
              </a:spcBef>
              <a:spcAft>
                <a:spcPts val="1600"/>
              </a:spcAft>
              <a:buNone/>
            </a:pP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266350"/>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Be Culturally Sensitive</a:t>
            </a:r>
            <a:endParaRPr/>
          </a:p>
        </p:txBody>
      </p:sp>
      <p:sp>
        <p:nvSpPr>
          <p:cNvPr id="229" name="Shape 229"/>
          <p:cNvSpPr txBox="1">
            <a:spLocks noGrp="1"/>
          </p:cNvSpPr>
          <p:nvPr>
            <p:ph type="body" idx="1"/>
          </p:nvPr>
        </p:nvSpPr>
        <p:spPr>
          <a:xfrm>
            <a:off x="311700" y="839050"/>
            <a:ext cx="8520600" cy="4074600"/>
          </a:xfrm>
          <a:prstGeom prst="rect">
            <a:avLst/>
          </a:prstGeom>
        </p:spPr>
        <p:txBody>
          <a:bodyPr spcFirstLastPara="1" wrap="square" lIns="91425" tIns="91425" rIns="91425" bIns="91425" anchor="t" anchorCtr="0">
            <a:noAutofit/>
          </a:bodyPr>
          <a:lstStyle/>
          <a:p>
            <a:pPr marL="0" lvl="0" indent="0" rtl="0">
              <a:lnSpc>
                <a:spcPct val="100000"/>
              </a:lnSpc>
              <a:spcBef>
                <a:spcPts val="600"/>
              </a:spcBef>
              <a:spcAft>
                <a:spcPts val="0"/>
              </a:spcAft>
              <a:buNone/>
            </a:pPr>
            <a:r>
              <a:rPr lang="en" sz="1800" b="1">
                <a:solidFill>
                  <a:srgbClr val="000000"/>
                </a:solidFill>
              </a:rPr>
              <a:t>Comments that are appreciated:</a:t>
            </a:r>
            <a:endParaRPr sz="1800" b="1">
              <a:solidFill>
                <a:srgbClr val="000000"/>
              </a:solidFill>
            </a:endParaRPr>
          </a:p>
          <a:p>
            <a:pPr marL="0" lvl="0" indent="0">
              <a:lnSpc>
                <a:spcPct val="100000"/>
              </a:lnSpc>
              <a:spcBef>
                <a:spcPts val="600"/>
              </a:spcBef>
              <a:spcAft>
                <a:spcPts val="0"/>
              </a:spcAft>
              <a:buClr>
                <a:schemeClr val="dk1"/>
              </a:buClr>
              <a:buSzPts val="1100"/>
              <a:buFont typeface="Arial"/>
              <a:buNone/>
            </a:pPr>
            <a:r>
              <a:rPr lang="en" sz="1800">
                <a:solidFill>
                  <a:srgbClr val="000000"/>
                </a:solidFill>
              </a:rPr>
              <a:t>•“Thank you for serving” •“Thank you for your service to our country” •“Welcome back” •Thank their family for their service in supporting their Service-member </a:t>
            </a:r>
            <a:endParaRPr sz="1800">
              <a:solidFill>
                <a:srgbClr val="000000"/>
              </a:solidFill>
            </a:endParaRPr>
          </a:p>
          <a:p>
            <a:pPr marL="0" lvl="0" indent="0">
              <a:lnSpc>
                <a:spcPct val="100000"/>
              </a:lnSpc>
              <a:spcBef>
                <a:spcPts val="600"/>
              </a:spcBef>
              <a:spcAft>
                <a:spcPts val="0"/>
              </a:spcAft>
              <a:buClr>
                <a:schemeClr val="dk1"/>
              </a:buClr>
              <a:buSzPts val="1100"/>
              <a:buFont typeface="Arial"/>
              <a:buNone/>
            </a:pPr>
            <a:r>
              <a:rPr lang="en" sz="1800" b="1">
                <a:solidFill>
                  <a:srgbClr val="000000"/>
                </a:solidFill>
              </a:rPr>
              <a:t>Ask questions that can get factual answers: </a:t>
            </a:r>
            <a:endParaRPr sz="1800" b="1">
              <a:solidFill>
                <a:srgbClr val="000000"/>
              </a:solidFill>
            </a:endParaRPr>
          </a:p>
          <a:p>
            <a:pPr marL="914400" lvl="0" indent="-342900" rtl="0">
              <a:lnSpc>
                <a:spcPct val="100000"/>
              </a:lnSpc>
              <a:spcBef>
                <a:spcPts val="1000"/>
              </a:spcBef>
              <a:spcAft>
                <a:spcPts val="0"/>
              </a:spcAft>
              <a:buSzPts val="1800"/>
              <a:buChar char="●"/>
            </a:pPr>
            <a:r>
              <a:rPr lang="en" sz="1800">
                <a:solidFill>
                  <a:srgbClr val="000000"/>
                </a:solidFill>
              </a:rPr>
              <a:t>When did you get back? </a:t>
            </a:r>
            <a:endParaRPr sz="1800">
              <a:solidFill>
                <a:schemeClr val="dk1"/>
              </a:solidFill>
            </a:endParaRPr>
          </a:p>
          <a:p>
            <a:pPr marL="914400" lvl="0" indent="-342900" rtl="0">
              <a:lnSpc>
                <a:spcPct val="100000"/>
              </a:lnSpc>
              <a:spcBef>
                <a:spcPts val="600"/>
              </a:spcBef>
              <a:spcAft>
                <a:spcPts val="0"/>
              </a:spcAft>
              <a:buSzPts val="1800"/>
              <a:buChar char="●"/>
            </a:pPr>
            <a:r>
              <a:rPr lang="en" sz="1800">
                <a:solidFill>
                  <a:schemeClr val="dk1"/>
                </a:solidFill>
              </a:rPr>
              <a:t>What unit were you with? </a:t>
            </a:r>
            <a:endParaRPr sz="1800">
              <a:solidFill>
                <a:schemeClr val="dk1"/>
              </a:solidFill>
            </a:endParaRPr>
          </a:p>
          <a:p>
            <a:pPr marL="914400" lvl="0" indent="-342900" rtl="0">
              <a:lnSpc>
                <a:spcPct val="100000"/>
              </a:lnSpc>
              <a:spcBef>
                <a:spcPts val="600"/>
              </a:spcBef>
              <a:spcAft>
                <a:spcPts val="0"/>
              </a:spcAft>
              <a:buSzPts val="1800"/>
              <a:buChar char="●"/>
            </a:pPr>
            <a:r>
              <a:rPr lang="en" sz="1800">
                <a:solidFill>
                  <a:schemeClr val="dk1"/>
                </a:solidFill>
              </a:rPr>
              <a:t>What branch of the service are you/were you in? </a:t>
            </a:r>
            <a:endParaRPr sz="1800">
              <a:solidFill>
                <a:schemeClr val="dk1"/>
              </a:solidFill>
            </a:endParaRPr>
          </a:p>
          <a:p>
            <a:pPr marL="0" lvl="0" indent="0">
              <a:lnSpc>
                <a:spcPct val="100000"/>
              </a:lnSpc>
              <a:spcBef>
                <a:spcPts val="600"/>
              </a:spcBef>
              <a:spcAft>
                <a:spcPts val="0"/>
              </a:spcAft>
              <a:buNone/>
            </a:pPr>
            <a:r>
              <a:rPr lang="en" sz="1800" b="1">
                <a:solidFill>
                  <a:schemeClr val="dk1"/>
                </a:solidFill>
              </a:rPr>
              <a:t>Keep in mind:</a:t>
            </a:r>
            <a:endParaRPr sz="1800" b="1">
              <a:solidFill>
                <a:schemeClr val="dk1"/>
              </a:solidFill>
            </a:endParaRPr>
          </a:p>
          <a:p>
            <a:pPr marL="914400" lvl="0" indent="-342900" algn="l" rtl="0">
              <a:lnSpc>
                <a:spcPct val="100000"/>
              </a:lnSpc>
              <a:spcBef>
                <a:spcPts val="1000"/>
              </a:spcBef>
              <a:spcAft>
                <a:spcPts val="0"/>
              </a:spcAft>
              <a:buClr>
                <a:srgbClr val="000000"/>
              </a:buClr>
              <a:buSzPts val="1800"/>
              <a:buChar char="●"/>
            </a:pPr>
            <a:r>
              <a:rPr lang="en" sz="1800">
                <a:solidFill>
                  <a:srgbClr val="000000"/>
                </a:solidFill>
              </a:rPr>
              <a:t>Don’t Pry. If they don’t want to talk don’t push it. </a:t>
            </a:r>
            <a:endParaRPr sz="1800">
              <a:solidFill>
                <a:srgbClr val="000000"/>
              </a:solidFill>
            </a:endParaRPr>
          </a:p>
          <a:p>
            <a:pPr marL="914400" lvl="0" indent="-342900" algn="l" rtl="0">
              <a:lnSpc>
                <a:spcPct val="100000"/>
              </a:lnSpc>
              <a:spcBef>
                <a:spcPts val="600"/>
              </a:spcBef>
              <a:spcAft>
                <a:spcPts val="0"/>
              </a:spcAft>
              <a:buClr>
                <a:srgbClr val="000000"/>
              </a:buClr>
              <a:buSzPts val="1800"/>
              <a:buChar char="●"/>
            </a:pPr>
            <a:r>
              <a:rPr lang="en" sz="1800">
                <a:solidFill>
                  <a:srgbClr val="000000"/>
                </a:solidFill>
              </a:rPr>
              <a:t>Don’t go overboard in praise or thanks to the veteran. </a:t>
            </a:r>
            <a:endParaRPr sz="1800">
              <a:solidFill>
                <a:srgbClr val="000000"/>
              </a:solidFill>
            </a:endParaRPr>
          </a:p>
          <a:p>
            <a:pPr marL="914400" lvl="0" indent="-342900" algn="l">
              <a:lnSpc>
                <a:spcPct val="100000"/>
              </a:lnSpc>
              <a:spcBef>
                <a:spcPts val="600"/>
              </a:spcBef>
              <a:spcAft>
                <a:spcPts val="0"/>
              </a:spcAft>
              <a:buClr>
                <a:srgbClr val="000000"/>
              </a:buClr>
              <a:buSzPts val="1800"/>
              <a:buChar char="●"/>
            </a:pPr>
            <a:r>
              <a:rPr lang="en" sz="1800">
                <a:solidFill>
                  <a:srgbClr val="000000"/>
                </a:solidFill>
              </a:rPr>
              <a:t>Simplicity is the key. </a:t>
            </a:r>
            <a:endParaRPr sz="1800">
              <a:solidFill>
                <a:srgbClr val="000000"/>
              </a:solidFill>
            </a:endParaRPr>
          </a:p>
          <a:p>
            <a:pPr marL="0" lvl="0" indent="0">
              <a:lnSpc>
                <a:spcPct val="100000"/>
              </a:lnSpc>
              <a:spcBef>
                <a:spcPts val="0"/>
              </a:spcBef>
              <a:spcAft>
                <a:spcPts val="1600"/>
              </a:spcAft>
              <a:buNone/>
            </a:pPr>
            <a:endParaRPr sz="14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266350"/>
            <a:ext cx="8520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t>What to do:</a:t>
            </a:r>
            <a:endParaRPr sz="3600"/>
          </a:p>
        </p:txBody>
      </p:sp>
      <p:sp>
        <p:nvSpPr>
          <p:cNvPr id="235" name="Shape 235"/>
          <p:cNvSpPr txBox="1">
            <a:spLocks noGrp="1"/>
          </p:cNvSpPr>
          <p:nvPr>
            <p:ph type="body" idx="1"/>
          </p:nvPr>
        </p:nvSpPr>
        <p:spPr>
          <a:xfrm>
            <a:off x="611700" y="839050"/>
            <a:ext cx="7920600" cy="4151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42900" rtl="0">
              <a:lnSpc>
                <a:spcPct val="114000"/>
              </a:lnSpc>
              <a:spcBef>
                <a:spcPts val="600"/>
              </a:spcBef>
              <a:spcAft>
                <a:spcPts val="0"/>
              </a:spcAft>
              <a:buSzPts val="1800"/>
              <a:buChar char="●"/>
            </a:pPr>
            <a:r>
              <a:rPr lang="en" sz="1800">
                <a:solidFill>
                  <a:srgbClr val="980000"/>
                </a:solidFill>
              </a:rPr>
              <a:t>Statement of Veterans Support for Your Syllabus: </a:t>
            </a:r>
            <a:r>
              <a:rPr lang="en" sz="1800" i="1"/>
              <a:t>Veterans and active duty military personnel with special circumstances (e.g., upcoming deployments, drill requirements disabilities) are welcome and encouraged to communicate these, in advance, if possible, to the instructor. </a:t>
            </a:r>
            <a:endParaRPr sz="1800" i="1"/>
          </a:p>
          <a:p>
            <a:pPr marL="457200" lvl="0" indent="-342900" rtl="0">
              <a:lnSpc>
                <a:spcPct val="114000"/>
              </a:lnSpc>
              <a:spcBef>
                <a:spcPts val="600"/>
              </a:spcBef>
              <a:spcAft>
                <a:spcPts val="0"/>
              </a:spcAft>
              <a:buSzPts val="1800"/>
              <a:buChar char="●"/>
            </a:pPr>
            <a:r>
              <a:rPr lang="en" sz="1800"/>
              <a:t>Be clear and concrete with due dates and assignment expectations. Veteran students may be task-oriented. </a:t>
            </a:r>
            <a:endParaRPr sz="1800"/>
          </a:p>
          <a:p>
            <a:pPr marL="457200" lvl="0" indent="-342900" rtl="0">
              <a:lnSpc>
                <a:spcPct val="114000"/>
              </a:lnSpc>
              <a:spcBef>
                <a:spcPts val="600"/>
              </a:spcBef>
              <a:spcAft>
                <a:spcPts val="0"/>
              </a:spcAft>
              <a:buSzPts val="1800"/>
              <a:buChar char="●"/>
            </a:pPr>
            <a:r>
              <a:rPr lang="en" sz="1800"/>
              <a:t>Be flexible with teaching methodologies. </a:t>
            </a:r>
            <a:endParaRPr sz="1800"/>
          </a:p>
          <a:p>
            <a:pPr marL="457200" lvl="0" indent="-342900" rtl="0">
              <a:lnSpc>
                <a:spcPct val="114000"/>
              </a:lnSpc>
              <a:spcBef>
                <a:spcPts val="600"/>
              </a:spcBef>
              <a:spcAft>
                <a:spcPts val="0"/>
              </a:spcAft>
              <a:buSzPts val="1800"/>
              <a:buChar char="●"/>
            </a:pPr>
            <a:r>
              <a:rPr lang="en" sz="1800"/>
              <a:t>Be cautious of sudden sounds/changes; announce changes.</a:t>
            </a:r>
            <a:endParaRPr sz="1800"/>
          </a:p>
          <a:p>
            <a:pPr marL="457200" lvl="0" indent="-342900" rtl="0">
              <a:lnSpc>
                <a:spcPct val="114000"/>
              </a:lnSpc>
              <a:spcBef>
                <a:spcPts val="600"/>
              </a:spcBef>
              <a:spcAft>
                <a:spcPts val="0"/>
              </a:spcAft>
              <a:buSzPts val="1800"/>
              <a:buChar char="●"/>
            </a:pPr>
            <a:r>
              <a:rPr lang="en" sz="1800"/>
              <a:t>Be aware of classroom environment; Veteran students often prefer a “secured” classroom space (physical and emotional). </a:t>
            </a:r>
            <a:endParaRPr sz="1800"/>
          </a:p>
          <a:p>
            <a:pPr marL="457200" lvl="0" indent="-342900" rtl="0">
              <a:lnSpc>
                <a:spcPct val="114000"/>
              </a:lnSpc>
              <a:spcBef>
                <a:spcPts val="600"/>
              </a:spcBef>
              <a:spcAft>
                <a:spcPts val="600"/>
              </a:spcAft>
              <a:buSzPts val="1800"/>
              <a:buChar char="●"/>
            </a:pPr>
            <a:r>
              <a:rPr lang="en" sz="1800"/>
              <a:t>Effective classroom policies are often appreciated.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97700" y="445025"/>
            <a:ext cx="89892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What to do: Universal Design for Learning</a:t>
            </a:r>
            <a:endParaRPr sz="3000"/>
          </a:p>
        </p:txBody>
      </p:sp>
      <p:pic>
        <p:nvPicPr>
          <p:cNvPr id="241" name="Shape 241"/>
          <p:cNvPicPr preferRelativeResize="0"/>
          <p:nvPr/>
        </p:nvPicPr>
        <p:blipFill>
          <a:blip r:embed="rId3">
            <a:alphaModFix/>
          </a:blip>
          <a:stretch>
            <a:fillRect/>
          </a:stretch>
        </p:blipFill>
        <p:spPr>
          <a:xfrm>
            <a:off x="665400" y="1267825"/>
            <a:ext cx="8077650" cy="3560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11700" y="14137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Projects for COCC</a:t>
            </a:r>
            <a:endParaRPr sz="3000"/>
          </a:p>
        </p:txBody>
      </p:sp>
      <p:sp>
        <p:nvSpPr>
          <p:cNvPr id="247" name="Shape 247"/>
          <p:cNvSpPr txBox="1">
            <a:spLocks noGrp="1"/>
          </p:cNvSpPr>
          <p:nvPr>
            <p:ph type="body" idx="1"/>
          </p:nvPr>
        </p:nvSpPr>
        <p:spPr>
          <a:xfrm>
            <a:off x="311700" y="714075"/>
            <a:ext cx="8520600" cy="4125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980000"/>
                </a:solidFill>
              </a:rPr>
              <a:t>Short &amp; Mid-Term:</a:t>
            </a:r>
            <a:endParaRPr>
              <a:solidFill>
                <a:srgbClr val="980000"/>
              </a:solidFill>
            </a:endParaRPr>
          </a:p>
          <a:p>
            <a:pPr marL="457200" lvl="0" indent="-317500" rtl="0">
              <a:lnSpc>
                <a:spcPct val="150000"/>
              </a:lnSpc>
              <a:spcBef>
                <a:spcPts val="1600"/>
              </a:spcBef>
              <a:spcAft>
                <a:spcPts val="0"/>
              </a:spcAft>
              <a:buSzPts val="1400"/>
              <a:buChar char="●"/>
            </a:pPr>
            <a:r>
              <a:rPr lang="en" sz="1400"/>
              <a:t>Green Zone Program (modeled after Safe Zones Program)</a:t>
            </a:r>
            <a:endParaRPr sz="1400"/>
          </a:p>
          <a:p>
            <a:pPr marL="457200" lvl="0" indent="-317500" rtl="0">
              <a:lnSpc>
                <a:spcPct val="100000"/>
              </a:lnSpc>
              <a:spcBef>
                <a:spcPts val="600"/>
              </a:spcBef>
              <a:spcAft>
                <a:spcPts val="0"/>
              </a:spcAft>
              <a:buSzPts val="1400"/>
              <a:buChar char="●"/>
            </a:pPr>
            <a:r>
              <a:rPr lang="en" sz="1400"/>
              <a:t>Create a COCC Veterans Services “Getting Started” Check List, Data Form, Veteran and Service Member Students Statement of Rights &amp; Responsibilities (based on the DoD MOU)</a:t>
            </a:r>
            <a:endParaRPr sz="1400"/>
          </a:p>
          <a:p>
            <a:pPr marL="457200" lvl="0" indent="-317500" rtl="0">
              <a:lnSpc>
                <a:spcPct val="150000"/>
              </a:lnSpc>
              <a:spcBef>
                <a:spcPts val="600"/>
              </a:spcBef>
              <a:spcAft>
                <a:spcPts val="0"/>
              </a:spcAft>
              <a:buSzPts val="1400"/>
              <a:buChar char="●"/>
            </a:pPr>
            <a:r>
              <a:rPr lang="en" sz="1400"/>
              <a:t>Create a COCC Veterans Website and Contact Sheet with Important Phone Numbers &amp; Web Resources</a:t>
            </a:r>
            <a:endParaRPr sz="1400"/>
          </a:p>
          <a:p>
            <a:pPr marL="0" lvl="0" indent="0">
              <a:spcBef>
                <a:spcPts val="600"/>
              </a:spcBef>
              <a:spcAft>
                <a:spcPts val="0"/>
              </a:spcAft>
              <a:buNone/>
            </a:pPr>
            <a:r>
              <a:rPr lang="en">
                <a:solidFill>
                  <a:srgbClr val="980000"/>
                </a:solidFill>
              </a:rPr>
              <a:t>Long Term:</a:t>
            </a:r>
            <a:endParaRPr>
              <a:solidFill>
                <a:srgbClr val="980000"/>
              </a:solidFill>
            </a:endParaRPr>
          </a:p>
          <a:p>
            <a:pPr marL="457200" lvl="0" indent="-317500" rtl="0">
              <a:spcBef>
                <a:spcPts val="1600"/>
              </a:spcBef>
              <a:spcAft>
                <a:spcPts val="0"/>
              </a:spcAft>
              <a:buSzPts val="1400"/>
              <a:buChar char="●"/>
            </a:pPr>
            <a:r>
              <a:rPr lang="en" sz="1400"/>
              <a:t>Hire a part-time FTE Coordinator for Veterans Services</a:t>
            </a:r>
            <a:endParaRPr sz="1400"/>
          </a:p>
          <a:p>
            <a:pPr marL="457200" lvl="0" indent="-317500" rtl="0">
              <a:spcBef>
                <a:spcPts val="0"/>
              </a:spcBef>
              <a:spcAft>
                <a:spcPts val="0"/>
              </a:spcAft>
              <a:buSzPts val="1400"/>
              <a:buChar char="●"/>
            </a:pPr>
            <a:r>
              <a:rPr lang="en" sz="1400"/>
              <a:t>Veterans Safe Space Training (we suggest Green Zones)</a:t>
            </a:r>
            <a:endParaRPr sz="1400"/>
          </a:p>
          <a:p>
            <a:pPr marL="457200" lvl="0" indent="-317500" rtl="0">
              <a:spcBef>
                <a:spcPts val="0"/>
              </a:spcBef>
              <a:spcAft>
                <a:spcPts val="0"/>
              </a:spcAft>
              <a:buSzPts val="1400"/>
              <a:buChar char="●"/>
            </a:pPr>
            <a:r>
              <a:rPr lang="en" sz="1400"/>
              <a:t>Redesign website and marketing tools to recruit/retain veteran and service member students</a:t>
            </a:r>
            <a:endParaRPr sz="1400"/>
          </a:p>
          <a:p>
            <a:pPr marL="457200" lvl="0" indent="-317500" rtl="0">
              <a:spcBef>
                <a:spcPts val="0"/>
              </a:spcBef>
              <a:spcAft>
                <a:spcPts val="0"/>
              </a:spcAft>
              <a:buSzPts val="1400"/>
              <a:buChar char="●"/>
            </a:pPr>
            <a:r>
              <a:rPr lang="en" sz="1400"/>
              <a:t>Evaluate Registration Barriers</a:t>
            </a:r>
            <a:endParaRPr sz="1400"/>
          </a:p>
          <a:p>
            <a:pPr marL="457200" lvl="0" indent="-317500" rtl="0">
              <a:spcBef>
                <a:spcPts val="0"/>
              </a:spcBef>
              <a:spcAft>
                <a:spcPts val="0"/>
              </a:spcAft>
              <a:buSzPts val="1400"/>
              <a:buChar char="●"/>
            </a:pPr>
            <a:r>
              <a:rPr lang="en" sz="1400"/>
              <a:t>Expand Veterans Lounge into more robust Veterans Center</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Faculty Resources</a:t>
            </a:r>
            <a:endParaRPr/>
          </a:p>
        </p:txBody>
      </p:sp>
      <p:sp>
        <p:nvSpPr>
          <p:cNvPr id="253" name="Shape 2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1400" b="1"/>
              <a:t>VA National Center for PTSD Website Faculty Resources: </a:t>
            </a:r>
            <a:r>
              <a:rPr lang="en" sz="1400" u="sng">
                <a:solidFill>
                  <a:schemeClr val="hlink"/>
                </a:solidFill>
                <a:hlinkClick r:id="rId3"/>
              </a:rPr>
              <a:t>www.ptsd.va.gov </a:t>
            </a:r>
            <a:r>
              <a:rPr lang="en" sz="1400"/>
              <a:t> </a:t>
            </a:r>
            <a:endParaRPr sz="1400"/>
          </a:p>
          <a:p>
            <a:pPr marL="0" lvl="0" indent="0" rtl="0">
              <a:lnSpc>
                <a:spcPct val="100000"/>
              </a:lnSpc>
              <a:spcBef>
                <a:spcPts val="0"/>
              </a:spcBef>
              <a:spcAft>
                <a:spcPts val="0"/>
              </a:spcAft>
              <a:buNone/>
            </a:pPr>
            <a:r>
              <a:rPr lang="en" sz="1400"/>
              <a:t>Fact sheets, videos, web resource links, and more. </a:t>
            </a:r>
            <a:endParaRPr sz="1400"/>
          </a:p>
          <a:p>
            <a:pPr marL="0" lvl="0" indent="0">
              <a:lnSpc>
                <a:spcPct val="100000"/>
              </a:lnSpc>
              <a:spcBef>
                <a:spcPts val="0"/>
              </a:spcBef>
              <a:spcAft>
                <a:spcPts val="0"/>
              </a:spcAft>
              <a:buNone/>
            </a:pPr>
            <a:endParaRPr sz="1400"/>
          </a:p>
          <a:p>
            <a:pPr marL="0" lvl="0" indent="0" rtl="0">
              <a:lnSpc>
                <a:spcPct val="100000"/>
              </a:lnSpc>
              <a:spcBef>
                <a:spcPts val="0"/>
              </a:spcBef>
              <a:spcAft>
                <a:spcPts val="0"/>
              </a:spcAft>
              <a:buNone/>
            </a:pPr>
            <a:r>
              <a:rPr lang="en" sz="1400" b="1"/>
              <a:t>Returning from the War Zone Guides: </a:t>
            </a:r>
            <a:r>
              <a:rPr lang="en" sz="1400"/>
              <a:t> </a:t>
            </a:r>
            <a:r>
              <a:rPr lang="en" sz="1400" u="sng">
                <a:solidFill>
                  <a:schemeClr val="hlink"/>
                </a:solidFill>
                <a:hlinkClick r:id="rId4"/>
              </a:rPr>
              <a:t>http://www.ptsd.va.gov/public/reintegration/guides-rwz.asp</a:t>
            </a:r>
            <a:r>
              <a:rPr lang="en" sz="1400"/>
              <a:t> </a:t>
            </a:r>
            <a:endParaRPr sz="1400"/>
          </a:p>
          <a:p>
            <a:pPr marL="0" lvl="0" indent="0" rtl="0">
              <a:lnSpc>
                <a:spcPct val="100000"/>
              </a:lnSpc>
              <a:spcBef>
                <a:spcPts val="0"/>
              </a:spcBef>
              <a:spcAft>
                <a:spcPts val="0"/>
              </a:spcAft>
              <a:buNone/>
            </a:pPr>
            <a:r>
              <a:rPr lang="en" sz="1400"/>
              <a:t>Full color PDFs in versions for Military personnel and families with narratives. Includes a Flash interactive multimedia presentation </a:t>
            </a:r>
            <a:endParaRPr sz="1400"/>
          </a:p>
          <a:p>
            <a:pPr marL="0" lvl="0" indent="0" rtl="0">
              <a:lnSpc>
                <a:spcPct val="100000"/>
              </a:lnSpc>
              <a:spcBef>
                <a:spcPts val="0"/>
              </a:spcBef>
              <a:spcAft>
                <a:spcPts val="0"/>
              </a:spcAft>
              <a:buNone/>
            </a:pPr>
            <a:endParaRPr sz="1400"/>
          </a:p>
          <a:p>
            <a:pPr marL="0" lvl="0" indent="0" rtl="0">
              <a:lnSpc>
                <a:spcPct val="100000"/>
              </a:lnSpc>
              <a:spcBef>
                <a:spcPts val="0"/>
              </a:spcBef>
              <a:spcAft>
                <a:spcPts val="0"/>
              </a:spcAft>
              <a:buNone/>
            </a:pPr>
            <a:r>
              <a:rPr lang="en" sz="1400" b="1"/>
              <a:t>Understanding PTSD:</a:t>
            </a:r>
            <a:r>
              <a:rPr lang="en" sz="1400"/>
              <a:t>  </a:t>
            </a:r>
            <a:r>
              <a:rPr lang="en" sz="1400" u="sng">
                <a:solidFill>
                  <a:schemeClr val="hlink"/>
                </a:solidFill>
                <a:hlinkClick r:id="rId5"/>
              </a:rPr>
              <a:t>http://www.ptsd.va.gov/public/pages/fslist-ptsd-overview.asp</a:t>
            </a:r>
            <a:r>
              <a:rPr lang="en" sz="1400"/>
              <a:t> Learn what PTSD is, and what it is not. Hear real stories of people dealing with PTSD. Includes an interactive online format as well as a full color PDF handout. </a:t>
            </a:r>
            <a:endParaRPr sz="1400"/>
          </a:p>
          <a:p>
            <a:pPr marL="0" lvl="0" indent="0" rtl="0">
              <a:lnSpc>
                <a:spcPct val="100000"/>
              </a:lnSpc>
              <a:spcBef>
                <a:spcPts val="0"/>
              </a:spcBef>
              <a:spcAft>
                <a:spcPts val="0"/>
              </a:spcAft>
              <a:buNone/>
            </a:pPr>
            <a:endParaRPr sz="1400"/>
          </a:p>
          <a:p>
            <a:pPr marL="0" lvl="0" indent="0">
              <a:lnSpc>
                <a:spcPct val="100000"/>
              </a:lnSpc>
              <a:spcBef>
                <a:spcPts val="0"/>
              </a:spcBef>
              <a:spcAft>
                <a:spcPts val="0"/>
              </a:spcAft>
              <a:buNone/>
            </a:pPr>
            <a:r>
              <a:rPr lang="en" sz="1400" b="1"/>
              <a:t>VA PTSD Program Locator: </a:t>
            </a:r>
            <a:r>
              <a:rPr lang="en" sz="1400"/>
              <a:t> </a:t>
            </a:r>
            <a:r>
              <a:rPr lang="en" sz="1400" u="sng">
                <a:solidFill>
                  <a:schemeClr val="hlink"/>
                </a:solidFill>
                <a:hlinkClick r:id="rId6"/>
              </a:rPr>
              <a:t>http://www.ptsd.va.gov/public/where-to-get-help.asp</a:t>
            </a:r>
            <a:r>
              <a:rPr lang="en" sz="1400"/>
              <a:t> Find a VA PTSD treatment program near you.</a:t>
            </a: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Student Resources</a:t>
            </a:r>
            <a:endParaRPr/>
          </a:p>
        </p:txBody>
      </p:sp>
      <p:sp>
        <p:nvSpPr>
          <p:cNvPr id="259" name="Shape 259"/>
          <p:cNvSpPr txBox="1">
            <a:spLocks noGrp="1"/>
          </p:cNvSpPr>
          <p:nvPr>
            <p:ph type="body" idx="1"/>
          </p:nvPr>
        </p:nvSpPr>
        <p:spPr>
          <a:xfrm>
            <a:off x="311700" y="1152475"/>
            <a:ext cx="8520600" cy="3825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400" b="1"/>
              <a:t>After Deployment:</a:t>
            </a:r>
            <a:r>
              <a:rPr lang="en" sz="1400"/>
              <a:t> </a:t>
            </a:r>
            <a:r>
              <a:rPr lang="en" sz="1400" u="sng">
                <a:solidFill>
                  <a:schemeClr val="hlink"/>
                </a:solidFill>
                <a:hlinkClick r:id="rId3"/>
              </a:rPr>
              <a:t>http://afterdeployment.dcoe.mil/</a:t>
            </a:r>
            <a:r>
              <a:rPr lang="en" sz="1400"/>
              <a:t> Wellness resources for the military community. </a:t>
            </a:r>
            <a:endParaRPr sz="1400"/>
          </a:p>
          <a:p>
            <a:pPr marL="0" lvl="0" indent="0" rtl="0">
              <a:lnSpc>
                <a:spcPct val="100000"/>
              </a:lnSpc>
              <a:spcBef>
                <a:spcPts val="0"/>
              </a:spcBef>
              <a:spcAft>
                <a:spcPts val="0"/>
              </a:spcAft>
              <a:buNone/>
            </a:pPr>
            <a:endParaRPr sz="1400"/>
          </a:p>
          <a:p>
            <a:pPr marL="0" lvl="0" indent="0" rtl="0">
              <a:lnSpc>
                <a:spcPct val="100000"/>
              </a:lnSpc>
              <a:spcBef>
                <a:spcPts val="0"/>
              </a:spcBef>
              <a:spcAft>
                <a:spcPts val="0"/>
              </a:spcAft>
              <a:buNone/>
            </a:pPr>
            <a:r>
              <a:rPr lang="en" sz="1400" b="1"/>
              <a:t>Military OneSource: </a:t>
            </a:r>
            <a:r>
              <a:rPr lang="en" sz="1400" u="sng">
                <a:solidFill>
                  <a:schemeClr val="hlink"/>
                </a:solidFill>
                <a:hlinkClick r:id="rId4"/>
              </a:rPr>
              <a:t>www.militaryonesource.com</a:t>
            </a:r>
            <a:r>
              <a:rPr lang="en" sz="1400"/>
              <a:t> Free service provided by the Department of Defense for active-duty, Guard, and Reserve Service Members and their families, topics include education, relocation, parenting, stress. </a:t>
            </a:r>
            <a:endParaRPr sz="1400"/>
          </a:p>
          <a:p>
            <a:pPr marL="0" lvl="0" indent="0" rtl="0">
              <a:lnSpc>
                <a:spcPct val="100000"/>
              </a:lnSpc>
              <a:spcBef>
                <a:spcPts val="0"/>
              </a:spcBef>
              <a:spcAft>
                <a:spcPts val="0"/>
              </a:spcAft>
              <a:buNone/>
            </a:pPr>
            <a:endParaRPr sz="1400"/>
          </a:p>
          <a:p>
            <a:pPr marL="0" lvl="0" indent="0" rtl="0">
              <a:lnSpc>
                <a:spcPct val="100000"/>
              </a:lnSpc>
              <a:spcBef>
                <a:spcPts val="0"/>
              </a:spcBef>
              <a:spcAft>
                <a:spcPts val="0"/>
              </a:spcAft>
              <a:buNone/>
            </a:pPr>
            <a:r>
              <a:rPr lang="en" sz="1400" b="1"/>
              <a:t>National Resource Directory:</a:t>
            </a:r>
            <a:r>
              <a:rPr lang="en" sz="1400"/>
              <a:t> </a:t>
            </a:r>
            <a:r>
              <a:rPr lang="en" sz="1400" u="sng">
                <a:solidFill>
                  <a:schemeClr val="hlink"/>
                </a:solidFill>
                <a:hlinkClick r:id="rId5"/>
              </a:rPr>
              <a:t>www.nationalresourcedirectory.org</a:t>
            </a:r>
            <a:r>
              <a:rPr lang="en" sz="1400"/>
              <a:t> *. Over 11,000 resources for wounded, ill or injured Service Members and their family. </a:t>
            </a:r>
            <a:endParaRPr sz="1400"/>
          </a:p>
          <a:p>
            <a:pPr marL="0" lvl="0" indent="0" rtl="0">
              <a:lnSpc>
                <a:spcPct val="100000"/>
              </a:lnSpc>
              <a:spcBef>
                <a:spcPts val="0"/>
              </a:spcBef>
              <a:spcAft>
                <a:spcPts val="0"/>
              </a:spcAft>
              <a:buNone/>
            </a:pPr>
            <a:endParaRPr sz="1400"/>
          </a:p>
          <a:p>
            <a:pPr marL="0" lvl="0" indent="0" rtl="0">
              <a:lnSpc>
                <a:spcPct val="100000"/>
              </a:lnSpc>
              <a:spcBef>
                <a:spcPts val="0"/>
              </a:spcBef>
              <a:spcAft>
                <a:spcPts val="0"/>
              </a:spcAft>
              <a:buNone/>
            </a:pPr>
            <a:r>
              <a:rPr lang="en" sz="1400" b="1"/>
              <a:t>Real Warriors:</a:t>
            </a:r>
            <a:r>
              <a:rPr lang="en" sz="1400"/>
              <a:t> </a:t>
            </a:r>
            <a:r>
              <a:rPr lang="en" sz="1400" u="sng">
                <a:solidFill>
                  <a:schemeClr val="hlink"/>
                </a:solidFill>
                <a:hlinkClick r:id="rId6"/>
              </a:rPr>
              <a:t>www.realwarriors.net</a:t>
            </a:r>
            <a:r>
              <a:rPr lang="en" sz="1400"/>
              <a:t> *. Promotes the processes of building resilience, facilitating recovery and supporting reintegration of returning Service Members, Veterans and their families </a:t>
            </a:r>
            <a:endParaRPr sz="1400"/>
          </a:p>
          <a:p>
            <a:pPr marL="0" lvl="0" indent="0" rtl="0">
              <a:lnSpc>
                <a:spcPct val="100000"/>
              </a:lnSpc>
              <a:spcBef>
                <a:spcPts val="0"/>
              </a:spcBef>
              <a:spcAft>
                <a:spcPts val="0"/>
              </a:spcAft>
              <a:buNone/>
            </a:pPr>
            <a:endParaRPr sz="1400"/>
          </a:p>
          <a:p>
            <a:pPr marL="0" lvl="0" indent="0" rtl="0">
              <a:lnSpc>
                <a:spcPct val="100000"/>
              </a:lnSpc>
              <a:spcBef>
                <a:spcPts val="0"/>
              </a:spcBef>
              <a:spcAft>
                <a:spcPts val="0"/>
              </a:spcAft>
              <a:buNone/>
            </a:pPr>
            <a:r>
              <a:rPr lang="en" sz="1400" b="1"/>
              <a:t>Returning Service Members: </a:t>
            </a:r>
            <a:r>
              <a:rPr lang="en" sz="1400" u="sng">
                <a:solidFill>
                  <a:schemeClr val="hlink"/>
                </a:solidFill>
                <a:hlinkClick r:id="rId7"/>
              </a:rPr>
              <a:t>www.oefoif.va.gov</a:t>
            </a:r>
            <a:r>
              <a:rPr lang="en" sz="1400"/>
              <a:t> * </a:t>
            </a:r>
            <a:endParaRPr sz="1400"/>
          </a:p>
          <a:p>
            <a:pPr marL="0" lvl="0" indent="0" rtl="0">
              <a:lnSpc>
                <a:spcPct val="100000"/>
              </a:lnSpc>
              <a:spcBef>
                <a:spcPts val="0"/>
              </a:spcBef>
              <a:spcAft>
                <a:spcPts val="0"/>
              </a:spcAft>
              <a:buNone/>
            </a:pPr>
            <a:endParaRPr sz="1400"/>
          </a:p>
          <a:p>
            <a:pPr marL="0" lvl="0" indent="0" rtl="0">
              <a:lnSpc>
                <a:spcPct val="100000"/>
              </a:lnSpc>
              <a:spcBef>
                <a:spcPts val="0"/>
              </a:spcBef>
              <a:spcAft>
                <a:spcPts val="0"/>
              </a:spcAft>
              <a:buNone/>
            </a:pPr>
            <a:r>
              <a:rPr lang="en" sz="1400" b="1"/>
              <a:t>Student Veterans of America: </a:t>
            </a:r>
            <a:r>
              <a:rPr lang="en" sz="1400" u="sng">
                <a:solidFill>
                  <a:schemeClr val="hlink"/>
                </a:solidFill>
                <a:hlinkClick r:id="rId8"/>
              </a:rPr>
              <a:t>www.studentveterans.org</a:t>
            </a:r>
            <a:r>
              <a:rPr lang="en" sz="1400"/>
              <a:t> *. National organization that helps develop student Veteran groups on campuses and develop programs and policies to assist with Veteran transition to the classroom.</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1850" y="1139700"/>
            <a:ext cx="7116300" cy="3786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Are mature, committed and hard working </a:t>
            </a:r>
            <a:endParaRPr sz="1800"/>
          </a:p>
          <a:p>
            <a:pPr marL="457200" lvl="0" indent="-342900" rtl="0">
              <a:spcBef>
                <a:spcPts val="0"/>
              </a:spcBef>
              <a:spcAft>
                <a:spcPts val="0"/>
              </a:spcAft>
              <a:buSzPts val="1800"/>
              <a:buChar char="●"/>
            </a:pPr>
            <a:r>
              <a:rPr lang="en" sz="1800"/>
              <a:t>Know the importance of finishing their education </a:t>
            </a:r>
            <a:endParaRPr sz="1800"/>
          </a:p>
          <a:p>
            <a:pPr marL="457200" lvl="0" indent="-342900" rtl="0">
              <a:spcBef>
                <a:spcPts val="0"/>
              </a:spcBef>
              <a:spcAft>
                <a:spcPts val="0"/>
              </a:spcAft>
              <a:buSzPts val="1800"/>
              <a:buChar char="●"/>
            </a:pPr>
            <a:r>
              <a:rPr lang="en" sz="1800"/>
              <a:t>May experience college campus life as chaotic </a:t>
            </a:r>
            <a:endParaRPr sz="1800"/>
          </a:p>
          <a:p>
            <a:pPr marL="457200" lvl="0" indent="-342900" rtl="0">
              <a:spcBef>
                <a:spcPts val="0"/>
              </a:spcBef>
              <a:spcAft>
                <a:spcPts val="0"/>
              </a:spcAft>
              <a:buSzPts val="1800"/>
              <a:buChar char="●"/>
            </a:pPr>
            <a:r>
              <a:rPr lang="en" sz="1800"/>
              <a:t>May get frustrated with bureaucracy </a:t>
            </a:r>
            <a:endParaRPr sz="1800"/>
          </a:p>
          <a:p>
            <a:pPr marL="457200" lvl="0" indent="-342900" rtl="0">
              <a:spcBef>
                <a:spcPts val="0"/>
              </a:spcBef>
              <a:spcAft>
                <a:spcPts val="0"/>
              </a:spcAft>
              <a:buSzPts val="1800"/>
              <a:buChar char="●"/>
            </a:pPr>
            <a:r>
              <a:rPr lang="en" sz="1800"/>
              <a:t>Do not like getting the run-around </a:t>
            </a:r>
            <a:endParaRPr sz="1800"/>
          </a:p>
          <a:p>
            <a:pPr marL="457200" lvl="0" indent="-342900" rtl="0">
              <a:spcBef>
                <a:spcPts val="0"/>
              </a:spcBef>
              <a:spcAft>
                <a:spcPts val="0"/>
              </a:spcAft>
              <a:buSzPts val="1800"/>
              <a:buChar char="●"/>
            </a:pPr>
            <a:r>
              <a:rPr lang="en" sz="1800"/>
              <a:t>May not be comfortable with people standing behind them </a:t>
            </a:r>
            <a:endParaRPr sz="1800"/>
          </a:p>
          <a:p>
            <a:pPr marL="457200" lvl="0" indent="-342900" rtl="0">
              <a:spcBef>
                <a:spcPts val="0"/>
              </a:spcBef>
              <a:spcAft>
                <a:spcPts val="0"/>
              </a:spcAft>
              <a:buSzPts val="1800"/>
              <a:buChar char="●"/>
            </a:pPr>
            <a:r>
              <a:rPr lang="en" sz="1800"/>
              <a:t>Have an instant connection between military members</a:t>
            </a:r>
            <a:endParaRPr sz="1800"/>
          </a:p>
          <a:p>
            <a:pPr marL="457200" lvl="0" indent="-342900" rtl="0">
              <a:spcBef>
                <a:spcPts val="0"/>
              </a:spcBef>
              <a:spcAft>
                <a:spcPts val="0"/>
              </a:spcAft>
              <a:buSzPts val="1800"/>
              <a:buChar char="●"/>
            </a:pPr>
            <a:r>
              <a:rPr lang="en" sz="1800"/>
              <a:t>May have doctor appointments that cannot change </a:t>
            </a:r>
            <a:endParaRPr sz="1800"/>
          </a:p>
          <a:p>
            <a:pPr marL="0" lvl="0" indent="0" rtl="0">
              <a:spcBef>
                <a:spcPts val="1600"/>
              </a:spcBef>
              <a:spcAft>
                <a:spcPts val="0"/>
              </a:spcAft>
              <a:buNone/>
            </a:pPr>
            <a:r>
              <a:rPr lang="en">
                <a:solidFill>
                  <a:srgbClr val="0B5394"/>
                </a:solidFill>
              </a:rPr>
              <a:t>AND </a:t>
            </a:r>
            <a:endParaRPr>
              <a:solidFill>
                <a:srgbClr val="0B5394"/>
              </a:solidFill>
            </a:endParaRPr>
          </a:p>
          <a:p>
            <a:pPr marL="457200" lvl="0" indent="-342900">
              <a:spcBef>
                <a:spcPts val="1600"/>
              </a:spcBef>
              <a:spcAft>
                <a:spcPts val="0"/>
              </a:spcAft>
              <a:buSzPts val="1800"/>
              <a:buChar char="●"/>
            </a:pPr>
            <a:r>
              <a:rPr lang="en" sz="1800"/>
              <a:t>Are also like other students in many ways </a:t>
            </a:r>
            <a:endParaRPr sz="1800"/>
          </a:p>
          <a:p>
            <a:pPr marL="0" lvl="0" indent="0">
              <a:spcBef>
                <a:spcPts val="1600"/>
              </a:spcBef>
              <a:spcAft>
                <a:spcPts val="1600"/>
              </a:spcAft>
              <a:buNone/>
            </a:pPr>
            <a:endParaRPr sz="1400"/>
          </a:p>
        </p:txBody>
      </p:sp>
      <p:sp>
        <p:nvSpPr>
          <p:cNvPr id="82" name="Shape 82"/>
          <p:cNvSpPr txBox="1"/>
          <p:nvPr/>
        </p:nvSpPr>
        <p:spPr>
          <a:xfrm>
            <a:off x="306300" y="463100"/>
            <a:ext cx="7331100" cy="85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t>Student Service Members &amp; Veterans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11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The GI Bill and Community College: A Long History</a:t>
            </a:r>
            <a:endParaRPr sz="3600"/>
          </a:p>
        </p:txBody>
      </p:sp>
      <p:sp>
        <p:nvSpPr>
          <p:cNvPr id="88" name="Shape 88"/>
          <p:cNvSpPr txBox="1">
            <a:spLocks noGrp="1"/>
          </p:cNvSpPr>
          <p:nvPr>
            <p:ph type="body" idx="1"/>
          </p:nvPr>
        </p:nvSpPr>
        <p:spPr>
          <a:xfrm>
            <a:off x="311700" y="1697475"/>
            <a:ext cx="8520600" cy="28713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
                <a:solidFill>
                  <a:srgbClr val="000000"/>
                </a:solidFill>
              </a:rPr>
              <a:t>How the GI Bill influenced the growth of community colleges</a:t>
            </a:r>
            <a:endParaRPr>
              <a:solidFill>
                <a:srgbClr val="000000"/>
              </a:solidFill>
            </a:endParaRPr>
          </a:p>
          <a:p>
            <a:pPr marL="457200" lvl="0" indent="-381000" rtl="0">
              <a:spcBef>
                <a:spcPts val="0"/>
              </a:spcBef>
              <a:spcAft>
                <a:spcPts val="0"/>
              </a:spcAft>
              <a:buClr>
                <a:srgbClr val="000000"/>
              </a:buClr>
              <a:buSzPts val="2400"/>
              <a:buChar char="●"/>
            </a:pPr>
            <a:r>
              <a:rPr lang="en">
                <a:solidFill>
                  <a:srgbClr val="000000"/>
                </a:solidFill>
              </a:rPr>
              <a:t>Since 1944, the GI Bill has produced:</a:t>
            </a:r>
            <a:endParaRPr>
              <a:solidFill>
                <a:srgbClr val="000000"/>
              </a:solidFill>
            </a:endParaRPr>
          </a:p>
          <a:p>
            <a:pPr marL="0" lvl="0" indent="0" rtl="0">
              <a:spcBef>
                <a:spcPts val="1600"/>
              </a:spcBef>
              <a:spcAft>
                <a:spcPts val="0"/>
              </a:spcAft>
              <a:buNone/>
            </a:pPr>
            <a:r>
              <a:rPr lang="en" sz="1800">
                <a:solidFill>
                  <a:srgbClr val="000000"/>
                </a:solidFill>
              </a:rPr>
              <a:t>                              </a:t>
            </a:r>
            <a:r>
              <a:rPr lang="en">
                <a:solidFill>
                  <a:srgbClr val="980000"/>
                </a:solidFill>
              </a:rPr>
              <a:t>14</a:t>
            </a:r>
            <a:r>
              <a:rPr lang="en">
                <a:solidFill>
                  <a:srgbClr val="000000"/>
                </a:solidFill>
              </a:rPr>
              <a:t> </a:t>
            </a:r>
            <a:r>
              <a:rPr lang="en">
                <a:solidFill>
                  <a:srgbClr val="0B5394"/>
                </a:solidFill>
              </a:rPr>
              <a:t>Nobel Prize winners</a:t>
            </a:r>
            <a:r>
              <a:rPr lang="en">
                <a:solidFill>
                  <a:srgbClr val="000000"/>
                </a:solidFill>
              </a:rPr>
              <a:t>          </a:t>
            </a:r>
            <a:r>
              <a:rPr lang="en">
                <a:solidFill>
                  <a:srgbClr val="980000"/>
                </a:solidFill>
              </a:rPr>
              <a:t>12</a:t>
            </a:r>
            <a:r>
              <a:rPr lang="en">
                <a:solidFill>
                  <a:srgbClr val="000000"/>
                </a:solidFill>
              </a:rPr>
              <a:t> </a:t>
            </a:r>
            <a:r>
              <a:rPr lang="en">
                <a:solidFill>
                  <a:srgbClr val="0B5394"/>
                </a:solidFill>
              </a:rPr>
              <a:t>US Senators</a:t>
            </a:r>
            <a:endParaRPr>
              <a:solidFill>
                <a:srgbClr val="0B5394"/>
              </a:solidFill>
            </a:endParaRPr>
          </a:p>
          <a:p>
            <a:pPr marL="0" lvl="0" indent="0" rtl="0">
              <a:spcBef>
                <a:spcPts val="1600"/>
              </a:spcBef>
              <a:spcAft>
                <a:spcPts val="0"/>
              </a:spcAft>
              <a:buNone/>
            </a:pPr>
            <a:r>
              <a:rPr lang="en">
                <a:solidFill>
                  <a:srgbClr val="000000"/>
                </a:solidFill>
              </a:rPr>
              <a:t>                 </a:t>
            </a:r>
            <a:r>
              <a:rPr lang="en">
                <a:solidFill>
                  <a:srgbClr val="980000"/>
                </a:solidFill>
              </a:rPr>
              <a:t>3 </a:t>
            </a:r>
            <a:r>
              <a:rPr lang="en">
                <a:solidFill>
                  <a:srgbClr val="0B5394"/>
                </a:solidFill>
              </a:rPr>
              <a:t>Supreme Court Justices</a:t>
            </a:r>
            <a:r>
              <a:rPr lang="en">
                <a:solidFill>
                  <a:srgbClr val="000000"/>
                </a:solidFill>
              </a:rPr>
              <a:t>          </a:t>
            </a:r>
            <a:r>
              <a:rPr lang="en">
                <a:solidFill>
                  <a:srgbClr val="980000"/>
                </a:solidFill>
              </a:rPr>
              <a:t>24</a:t>
            </a:r>
            <a:r>
              <a:rPr lang="en">
                <a:solidFill>
                  <a:srgbClr val="000000"/>
                </a:solidFill>
              </a:rPr>
              <a:t> </a:t>
            </a:r>
            <a:r>
              <a:rPr lang="en">
                <a:solidFill>
                  <a:srgbClr val="0B5394"/>
                </a:solidFill>
              </a:rPr>
              <a:t>Pulitzer Prize Winners</a:t>
            </a:r>
            <a:endParaRPr>
              <a:solidFill>
                <a:srgbClr val="0B5394"/>
              </a:solidFill>
            </a:endParaRPr>
          </a:p>
          <a:p>
            <a:pPr marL="0" lvl="0" indent="0" rtl="0">
              <a:spcBef>
                <a:spcPts val="1600"/>
              </a:spcBef>
              <a:spcAft>
                <a:spcPts val="0"/>
              </a:spcAft>
              <a:buNone/>
            </a:pPr>
            <a:r>
              <a:rPr lang="en">
                <a:solidFill>
                  <a:srgbClr val="000000"/>
                </a:solidFill>
              </a:rPr>
              <a:t>    </a:t>
            </a:r>
            <a:r>
              <a:rPr lang="en">
                <a:solidFill>
                  <a:srgbClr val="980000"/>
                </a:solidFill>
              </a:rPr>
              <a:t>3 </a:t>
            </a:r>
            <a:r>
              <a:rPr lang="en">
                <a:solidFill>
                  <a:srgbClr val="0B5394"/>
                </a:solidFill>
              </a:rPr>
              <a:t>Presidents of the United States</a:t>
            </a:r>
            <a:r>
              <a:rPr lang="en">
                <a:solidFill>
                  <a:srgbClr val="000000"/>
                </a:solidFill>
              </a:rPr>
              <a:t> 	     </a:t>
            </a:r>
            <a:r>
              <a:rPr lang="en">
                <a:solidFill>
                  <a:srgbClr val="980000"/>
                </a:solidFill>
              </a:rPr>
              <a:t>91,000</a:t>
            </a:r>
            <a:r>
              <a:rPr lang="en">
                <a:solidFill>
                  <a:srgbClr val="000000"/>
                </a:solidFill>
              </a:rPr>
              <a:t> </a:t>
            </a:r>
            <a:r>
              <a:rPr lang="en">
                <a:solidFill>
                  <a:srgbClr val="0B5394"/>
                </a:solidFill>
              </a:rPr>
              <a:t>Scientists</a:t>
            </a:r>
            <a:endParaRPr>
              <a:solidFill>
                <a:srgbClr val="0B5394"/>
              </a:solidFill>
            </a:endParaRPr>
          </a:p>
          <a:p>
            <a:pPr marL="0" lvl="0" indent="0" rtl="0">
              <a:spcBef>
                <a:spcPts val="1600"/>
              </a:spcBef>
              <a:spcAft>
                <a:spcPts val="0"/>
              </a:spcAft>
              <a:buNone/>
            </a:pPr>
            <a:endParaRPr sz="1200"/>
          </a:p>
          <a:p>
            <a:pPr marL="0" lvl="0" indent="0" rtl="0">
              <a:spcBef>
                <a:spcPts val="1600"/>
              </a:spcBef>
              <a:spcAft>
                <a:spcPts val="0"/>
              </a:spcAft>
              <a:buNone/>
            </a:pPr>
            <a:endParaRPr sz="1200"/>
          </a:p>
          <a:p>
            <a:pPr marL="0" lvl="0" indent="0">
              <a:spcBef>
                <a:spcPts val="1600"/>
              </a:spcBef>
              <a:spcAft>
                <a:spcPts val="1600"/>
              </a:spcAft>
              <a:buNone/>
            </a:pP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Veterans in Higher Ed</a:t>
            </a:r>
            <a:endParaRPr/>
          </a:p>
        </p:txBody>
      </p:sp>
      <p:sp>
        <p:nvSpPr>
          <p:cNvPr id="94" name="Shape 94"/>
          <p:cNvSpPr txBox="1">
            <a:spLocks noGrp="1"/>
          </p:cNvSpPr>
          <p:nvPr>
            <p:ph type="body" idx="1"/>
          </p:nvPr>
        </p:nvSpPr>
        <p:spPr>
          <a:xfrm>
            <a:off x="311700" y="1320250"/>
            <a:ext cx="4742400" cy="35679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a:solidFill>
                  <a:srgbClr val="000000"/>
                </a:solidFill>
                <a:latin typeface="Droid Sans"/>
                <a:ea typeface="Droid Sans"/>
                <a:cs typeface="Droid Sans"/>
                <a:sym typeface="Droid Sans"/>
              </a:rPr>
              <a:t>In 2009, ACE projected that </a:t>
            </a:r>
            <a:r>
              <a:rPr lang="en" sz="1800">
                <a:solidFill>
                  <a:srgbClr val="980000"/>
                </a:solidFill>
                <a:latin typeface="Droid Sans"/>
                <a:ea typeface="Droid Sans"/>
                <a:cs typeface="Droid Sans"/>
                <a:sym typeface="Droid Sans"/>
              </a:rPr>
              <a:t>2 million </a:t>
            </a:r>
            <a:r>
              <a:rPr lang="en" sz="1800">
                <a:solidFill>
                  <a:srgbClr val="000000"/>
                </a:solidFill>
                <a:latin typeface="Droid Sans"/>
                <a:ea typeface="Droid Sans"/>
                <a:cs typeface="Droid Sans"/>
                <a:sym typeface="Droid Sans"/>
              </a:rPr>
              <a:t>Veterans would enroll in postsecondary education in the next decade </a:t>
            </a:r>
            <a:endParaRPr sz="1800">
              <a:solidFill>
                <a:srgbClr val="000000"/>
              </a:solidFill>
              <a:latin typeface="Droid Sans"/>
              <a:ea typeface="Droid Sans"/>
              <a:cs typeface="Droid Sans"/>
              <a:sym typeface="Droid Sans"/>
            </a:endParaRPr>
          </a:p>
          <a:p>
            <a:pPr marL="914400" lvl="0" indent="-342900" rtl="0">
              <a:lnSpc>
                <a:spcPct val="100000"/>
              </a:lnSpc>
              <a:spcBef>
                <a:spcPts val="1600"/>
              </a:spcBef>
              <a:spcAft>
                <a:spcPts val="0"/>
              </a:spcAft>
              <a:buClr>
                <a:srgbClr val="000000"/>
              </a:buClr>
              <a:buSzPts val="1800"/>
              <a:buFont typeface="Droid Sans"/>
              <a:buChar char="●"/>
            </a:pPr>
            <a:r>
              <a:rPr lang="en" sz="1800">
                <a:solidFill>
                  <a:srgbClr val="000000"/>
                </a:solidFill>
                <a:latin typeface="Droid Sans"/>
                <a:ea typeface="Droid Sans"/>
                <a:cs typeface="Droid Sans"/>
                <a:sym typeface="Droid Sans"/>
              </a:rPr>
              <a:t>As of October 2013, the VA was serving </a:t>
            </a:r>
            <a:r>
              <a:rPr lang="en" sz="1800">
                <a:solidFill>
                  <a:srgbClr val="980000"/>
                </a:solidFill>
                <a:latin typeface="Droid Sans"/>
                <a:ea typeface="Droid Sans"/>
                <a:cs typeface="Droid Sans"/>
                <a:sym typeface="Droid Sans"/>
              </a:rPr>
              <a:t> 1 million</a:t>
            </a:r>
            <a:r>
              <a:rPr lang="en" sz="1800">
                <a:solidFill>
                  <a:srgbClr val="000000"/>
                </a:solidFill>
                <a:latin typeface="Droid Sans"/>
                <a:ea typeface="Droid Sans"/>
                <a:cs typeface="Droid Sans"/>
                <a:sym typeface="Droid Sans"/>
              </a:rPr>
              <a:t> Veterans enrolled in school and using VA benefits </a:t>
            </a:r>
            <a:endParaRPr sz="1800">
              <a:solidFill>
                <a:srgbClr val="000000"/>
              </a:solidFill>
              <a:latin typeface="Droid Sans"/>
              <a:ea typeface="Droid Sans"/>
              <a:cs typeface="Droid Sans"/>
              <a:sym typeface="Droid Sans"/>
            </a:endParaRPr>
          </a:p>
          <a:p>
            <a:pPr marL="914400" lvl="0" indent="-342900">
              <a:lnSpc>
                <a:spcPct val="100000"/>
              </a:lnSpc>
              <a:spcBef>
                <a:spcPts val="1000"/>
              </a:spcBef>
              <a:spcAft>
                <a:spcPts val="0"/>
              </a:spcAft>
              <a:buClr>
                <a:srgbClr val="000000"/>
              </a:buClr>
              <a:buSzPts val="1800"/>
              <a:buFont typeface="Droid Sans"/>
              <a:buChar char="●"/>
            </a:pPr>
            <a:r>
              <a:rPr lang="en" sz="1800">
                <a:solidFill>
                  <a:schemeClr val="dk1"/>
                </a:solidFill>
                <a:latin typeface="Droid Sans"/>
                <a:ea typeface="Droid Sans"/>
                <a:cs typeface="Droid Sans"/>
                <a:sym typeface="Droid Sans"/>
              </a:rPr>
              <a:t>New Projection is more than 1 million more in next 5 years </a:t>
            </a:r>
            <a:endParaRPr sz="1800">
              <a:solidFill>
                <a:srgbClr val="000000"/>
              </a:solidFill>
              <a:latin typeface="Droid Sans"/>
              <a:ea typeface="Droid Sans"/>
              <a:cs typeface="Droid Sans"/>
              <a:sym typeface="Droid Sans"/>
            </a:endParaRPr>
          </a:p>
          <a:p>
            <a:pPr marL="0" lvl="0" indent="0">
              <a:spcBef>
                <a:spcPts val="1600"/>
              </a:spcBef>
              <a:spcAft>
                <a:spcPts val="1600"/>
              </a:spcAft>
              <a:buNone/>
            </a:pPr>
            <a:endParaRPr sz="1800"/>
          </a:p>
        </p:txBody>
      </p:sp>
      <p:pic>
        <p:nvPicPr>
          <p:cNvPr id="95" name="Shape 95"/>
          <p:cNvPicPr preferRelativeResize="0"/>
          <p:nvPr/>
        </p:nvPicPr>
        <p:blipFill>
          <a:blip r:embed="rId3">
            <a:alphaModFix/>
          </a:blip>
          <a:stretch>
            <a:fillRect/>
          </a:stretch>
        </p:blipFill>
        <p:spPr>
          <a:xfrm>
            <a:off x="5054100" y="1697475"/>
            <a:ext cx="3738525" cy="194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a:t>Veterans &amp; Student Service Members in Higher Ed</a:t>
            </a:r>
            <a:endParaRPr sz="2400"/>
          </a:p>
        </p:txBody>
      </p:sp>
      <p:pic>
        <p:nvPicPr>
          <p:cNvPr id="101" name="Shape 101"/>
          <p:cNvPicPr preferRelativeResize="0"/>
          <p:nvPr/>
        </p:nvPicPr>
        <p:blipFill>
          <a:blip r:embed="rId3">
            <a:alphaModFix amt="64000"/>
          </a:blip>
          <a:stretch>
            <a:fillRect/>
          </a:stretch>
        </p:blipFill>
        <p:spPr>
          <a:xfrm>
            <a:off x="6317700" y="3646850"/>
            <a:ext cx="2514600" cy="922025"/>
          </a:xfrm>
          <a:prstGeom prst="rect">
            <a:avLst/>
          </a:prstGeom>
          <a:noFill/>
          <a:ln>
            <a:noFill/>
          </a:ln>
        </p:spPr>
      </p:pic>
      <p:pic>
        <p:nvPicPr>
          <p:cNvPr id="102" name="Shape 102" title="Points scored"/>
          <p:cNvPicPr preferRelativeResize="0"/>
          <p:nvPr/>
        </p:nvPicPr>
        <p:blipFill>
          <a:blip r:embed="rId4">
            <a:alphaModFix amt="75000"/>
          </a:blip>
          <a:stretch>
            <a:fillRect/>
          </a:stretch>
        </p:blipFill>
        <p:spPr>
          <a:xfrm>
            <a:off x="744679" y="1178825"/>
            <a:ext cx="5432649" cy="336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a:t>Average Age of Veteran Students at COCC, 2012-2018</a:t>
            </a:r>
            <a:endParaRPr sz="2400"/>
          </a:p>
        </p:txBody>
      </p:sp>
      <p:pic>
        <p:nvPicPr>
          <p:cNvPr id="108" name="Shape 108"/>
          <p:cNvPicPr preferRelativeResize="0"/>
          <p:nvPr/>
        </p:nvPicPr>
        <p:blipFill>
          <a:blip r:embed="rId3">
            <a:alphaModFix amt="64000"/>
          </a:blip>
          <a:stretch>
            <a:fillRect/>
          </a:stretch>
        </p:blipFill>
        <p:spPr>
          <a:xfrm>
            <a:off x="6413675" y="3904000"/>
            <a:ext cx="2514600" cy="922025"/>
          </a:xfrm>
          <a:prstGeom prst="rect">
            <a:avLst/>
          </a:prstGeom>
          <a:noFill/>
          <a:ln>
            <a:noFill/>
          </a:ln>
        </p:spPr>
      </p:pic>
      <p:pic>
        <p:nvPicPr>
          <p:cNvPr id="109" name="Shape 109"/>
          <p:cNvPicPr preferRelativeResize="0"/>
          <p:nvPr/>
        </p:nvPicPr>
        <p:blipFill>
          <a:blip r:embed="rId4">
            <a:alphaModFix/>
          </a:blip>
          <a:stretch>
            <a:fillRect/>
          </a:stretch>
        </p:blipFill>
        <p:spPr>
          <a:xfrm>
            <a:off x="410875" y="1417925"/>
            <a:ext cx="8322251" cy="230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a:t>Programs that Veterans Enroll in at COCC, 2012-2018</a:t>
            </a:r>
            <a:endParaRPr sz="2400"/>
          </a:p>
        </p:txBody>
      </p:sp>
      <p:pic>
        <p:nvPicPr>
          <p:cNvPr id="115" name="Shape 115"/>
          <p:cNvPicPr preferRelativeResize="0"/>
          <p:nvPr/>
        </p:nvPicPr>
        <p:blipFill>
          <a:blip r:embed="rId3">
            <a:alphaModFix amt="64000"/>
          </a:blip>
          <a:stretch>
            <a:fillRect/>
          </a:stretch>
        </p:blipFill>
        <p:spPr>
          <a:xfrm>
            <a:off x="6413675" y="3904000"/>
            <a:ext cx="2514600" cy="922025"/>
          </a:xfrm>
          <a:prstGeom prst="rect">
            <a:avLst/>
          </a:prstGeom>
          <a:noFill/>
          <a:ln>
            <a:noFill/>
          </a:ln>
        </p:spPr>
      </p:pic>
      <p:pic>
        <p:nvPicPr>
          <p:cNvPr id="116" name="Shape 116"/>
          <p:cNvPicPr preferRelativeResize="0"/>
          <p:nvPr/>
        </p:nvPicPr>
        <p:blipFill>
          <a:blip r:embed="rId4">
            <a:alphaModFix/>
          </a:blip>
          <a:stretch>
            <a:fillRect/>
          </a:stretch>
        </p:blipFill>
        <p:spPr>
          <a:xfrm>
            <a:off x="445950" y="1250588"/>
            <a:ext cx="8130800" cy="2420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6862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a:t>Number of Veterans Enrolled (self-reported) 2012-2018</a:t>
            </a:r>
            <a:endParaRPr sz="2400"/>
          </a:p>
        </p:txBody>
      </p:sp>
      <p:pic>
        <p:nvPicPr>
          <p:cNvPr id="122" name="Shape 122"/>
          <p:cNvPicPr preferRelativeResize="0"/>
          <p:nvPr/>
        </p:nvPicPr>
        <p:blipFill>
          <a:blip r:embed="rId3">
            <a:alphaModFix amt="64000"/>
          </a:blip>
          <a:stretch>
            <a:fillRect/>
          </a:stretch>
        </p:blipFill>
        <p:spPr>
          <a:xfrm>
            <a:off x="6413675" y="3904000"/>
            <a:ext cx="2514600" cy="922025"/>
          </a:xfrm>
          <a:prstGeom prst="rect">
            <a:avLst/>
          </a:prstGeom>
          <a:noFill/>
          <a:ln>
            <a:noFill/>
          </a:ln>
        </p:spPr>
      </p:pic>
      <p:pic>
        <p:nvPicPr>
          <p:cNvPr id="123" name="Shape 123"/>
          <p:cNvPicPr preferRelativeResize="0"/>
          <p:nvPr/>
        </p:nvPicPr>
        <p:blipFill>
          <a:blip r:embed="rId4">
            <a:alphaModFix/>
          </a:blip>
          <a:stretch>
            <a:fillRect/>
          </a:stretch>
        </p:blipFill>
        <p:spPr>
          <a:xfrm>
            <a:off x="1911888" y="1102525"/>
            <a:ext cx="5059087" cy="2801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3304</Words>
  <Application>Microsoft Office PowerPoint</Application>
  <PresentationFormat>On-screen Show (16:9)</PresentationFormat>
  <Paragraphs>318</Paragraphs>
  <Slides>28</Slides>
  <Notes>28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Calibri</vt:lpstr>
      <vt:lpstr>Droid Sans</vt:lpstr>
      <vt:lpstr>Corsiva</vt:lpstr>
      <vt:lpstr>Courier New</vt:lpstr>
      <vt:lpstr>Ubuntu</vt:lpstr>
      <vt:lpstr>Arial</vt:lpstr>
      <vt:lpstr>Comfortaa</vt:lpstr>
      <vt:lpstr>Merriweather</vt:lpstr>
      <vt:lpstr>Spectral</vt:lpstr>
      <vt:lpstr>Times New Roman</vt:lpstr>
      <vt:lpstr>Source Sans Pro</vt:lpstr>
      <vt:lpstr>Impact</vt:lpstr>
      <vt:lpstr>Macondo Swash Caps</vt:lpstr>
      <vt:lpstr>Lobster</vt:lpstr>
      <vt:lpstr>Simple Light</vt:lpstr>
      <vt:lpstr>Supporting Veterans and Student Service Members</vt:lpstr>
      <vt:lpstr>Student Service Members and Veterans want faculty to know...</vt:lpstr>
      <vt:lpstr>PowerPoint Presentation</vt:lpstr>
      <vt:lpstr>The GI Bill and Community College: A Long History</vt:lpstr>
      <vt:lpstr>Veterans in Higher Ed</vt:lpstr>
      <vt:lpstr>Veterans &amp; Student Service Members in Higher Ed</vt:lpstr>
      <vt:lpstr>Average Age of Veteran Students at COCC, 2012-2018</vt:lpstr>
      <vt:lpstr>Programs that Veterans Enroll in at COCC, 2012-2018</vt:lpstr>
      <vt:lpstr>Number of Veterans Enrolled (self-reported) 2012-2018</vt:lpstr>
      <vt:lpstr>Who are Veteran/Student Service Member Students?</vt:lpstr>
      <vt:lpstr>Survey Results </vt:lpstr>
      <vt:lpstr>PowerPoint Presentation</vt:lpstr>
      <vt:lpstr>PowerPoint Presentation</vt:lpstr>
      <vt:lpstr>PowerPoint Presentation</vt:lpstr>
      <vt:lpstr>Typical*Challenges for Veteran Students</vt:lpstr>
      <vt:lpstr>Disability Services and Student Veterans</vt:lpstr>
      <vt:lpstr>Why don’t Veterans seek assistance?</vt:lpstr>
      <vt:lpstr>Disability Services</vt:lpstr>
      <vt:lpstr>Services that Help Veterans &amp; Student Service Members on Campus</vt:lpstr>
      <vt:lpstr>Veterans Education Benefits</vt:lpstr>
      <vt:lpstr>Helping Student Veterans in the Classroom</vt:lpstr>
      <vt:lpstr>What Not to Say:</vt:lpstr>
      <vt:lpstr>Be Culturally Sensitive</vt:lpstr>
      <vt:lpstr>What to do:</vt:lpstr>
      <vt:lpstr>What to do: Universal Design for Learning</vt:lpstr>
      <vt:lpstr>Projects for COCC</vt:lpstr>
      <vt:lpstr>Faculty Resources</vt:lpstr>
      <vt:lpstr>Student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Veterans and Student Service Members</dc:title>
  <dc:creator>Sara Henson</dc:creator>
  <cp:lastModifiedBy>Sara Henson</cp:lastModifiedBy>
  <cp:revision>1</cp:revision>
  <dcterms:modified xsi:type="dcterms:W3CDTF">2018-05-18T20:51:03Z</dcterms:modified>
</cp:coreProperties>
</file>