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4" r:id="rId4"/>
    <p:sldId id="261" r:id="rId5"/>
    <p:sldId id="288" r:id="rId6"/>
    <p:sldId id="289" r:id="rId7"/>
    <p:sldId id="343" r:id="rId8"/>
    <p:sldId id="344" r:id="rId9"/>
    <p:sldId id="345" r:id="rId10"/>
    <p:sldId id="342" r:id="rId11"/>
    <p:sldId id="266" r:id="rId12"/>
    <p:sldId id="267" r:id="rId13"/>
    <p:sldId id="346" r:id="rId14"/>
    <p:sldId id="276" r:id="rId15"/>
    <p:sldId id="341" r:id="rId16"/>
    <p:sldId id="328" r:id="rId17"/>
    <p:sldId id="265" r:id="rId18"/>
    <p:sldId id="290" r:id="rId19"/>
    <p:sldId id="347" r:id="rId20"/>
    <p:sldId id="320" r:id="rId21"/>
    <p:sldId id="34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CBF3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8244" autoAdjust="0"/>
  </p:normalViewPr>
  <p:slideViewPr>
    <p:cSldViewPr snapToGrid="0">
      <p:cViewPr varScale="1">
        <p:scale>
          <a:sx n="74" d="100"/>
          <a:sy n="74" d="100"/>
        </p:scale>
        <p:origin x="-120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05"/>
    </p:cViewPr>
  </p:sorterViewPr>
  <p:notesViewPr>
    <p:cSldViewPr snapToGrid="0">
      <p:cViewPr varScale="1">
        <p:scale>
          <a:sx n="64" d="100"/>
          <a:sy n="64" d="100"/>
        </p:scale>
        <p:origin x="-154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AC103-9699-470F-AE6C-207B3C6E72F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22988B-C794-47DA-BE05-385A1F7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26DDCF-CCFD-46E6-9059-59F032E3972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61901D-D997-456E-9A69-A5734081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9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23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8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9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5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4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901D-D997-456E-9A69-A5734081FF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CB2-DE74-4D39-BCF6-645A4C7CCCC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4F078-92C0-4883-81FA-8572C957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oregon.org/call-for-proposals-open-educational-resources-gran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open.umn.edu/opentextbooks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rcommons.org/" TargetMode="External"/><Relationship Id="rId5" Type="http://schemas.openxmlformats.org/officeDocument/2006/relationships/hyperlink" Target="http://open.bccampus.ca/find-open-textbooks/" TargetMode="External"/><Relationship Id="rId4" Type="http://schemas.openxmlformats.org/officeDocument/2006/relationships/hyperlink" Target="http://openstax.org/" TargetMode="Externa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open.umn.edu/opentextbooks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.bccampus.ca/find-open-textbooks/" TargetMode="External"/><Relationship Id="rId5" Type="http://schemas.openxmlformats.org/officeDocument/2006/relationships/hyperlink" Target="http://www.merlot.org/" TargetMode="External"/><Relationship Id="rId4" Type="http://schemas.openxmlformats.org/officeDocument/2006/relationships/hyperlink" Target="https://www.oercommon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8100"/>
            <a:ext cx="10553700" cy="2292353"/>
          </a:xfrm>
          <a:solidFill>
            <a:schemeClr val="bg1"/>
          </a:solidFill>
          <a:ln cmpd="thinThick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i="1" dirty="0"/>
              <a:t> </a:t>
            </a:r>
            <a:r>
              <a:rPr lang="en-US" b="1" i="1" dirty="0"/>
              <a:t>Open Education Resources: what, why, how?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501900"/>
          </a:xfrm>
          <a:noFill/>
        </p:spPr>
        <p:txBody>
          <a:bodyPr anchor="ctr"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Tina Hovekamp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Annemarie Hamlin</a:t>
            </a:r>
          </a:p>
          <a:p>
            <a:r>
              <a:rPr lang="en-US" dirty="0">
                <a:solidFill>
                  <a:schemeClr val="bg1"/>
                </a:solidFill>
              </a:rPr>
              <a:t>Chris Rubio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rgbClr val="FFFFFF"/>
                </a:solidFill>
              </a:rPr>
              <a:t>A number of slides and images for this presentation were adopted with permission from: </a:t>
            </a:r>
          </a:p>
          <a:p>
            <a:r>
              <a:rPr lang="en-US" sz="1700" i="1" dirty="0" smtClean="0">
                <a:solidFill>
                  <a:srgbClr val="FFFFFF"/>
                </a:solidFill>
              </a:rPr>
              <a:t>Open Education Resources: Librarians as Advocates, Advisors, and Creators</a:t>
            </a:r>
            <a:r>
              <a:rPr lang="en-US" sz="1700" dirty="0" smtClean="0">
                <a:solidFill>
                  <a:srgbClr val="FFFFFF"/>
                </a:solidFill>
              </a:rPr>
              <a:t> by Mary Ann Cullen, CC BY-NC 4.0</a:t>
            </a:r>
          </a:p>
          <a:p>
            <a:r>
              <a:rPr lang="en-US" sz="1700" dirty="0" smtClean="0">
                <a:solidFill>
                  <a:srgbClr val="FFFFFF"/>
                </a:solidFill>
              </a:rPr>
              <a:t>:</a:t>
            </a:r>
            <a:r>
              <a:rPr lang="en-US" sz="1700" spc="300" dirty="0" smtClean="0">
                <a:solidFill>
                  <a:srgbClr val="FFFFFF"/>
                </a:solidFill>
              </a:rPr>
              <a:t> 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" y="212943"/>
            <a:ext cx="6849175" cy="5297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68" y="3062111"/>
            <a:ext cx="5586966" cy="3711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4653" y="583755"/>
            <a:ext cx="2793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Our permissions</a:t>
            </a:r>
          </a:p>
          <a:p>
            <a:r>
              <a:rPr lang="en-US" sz="2400" b="1" dirty="0" smtClean="0"/>
              <a:t>Creative Commons</a:t>
            </a:r>
          </a:p>
          <a:p>
            <a:pPr lvl="1"/>
            <a:r>
              <a:rPr lang="en-US" sz="2400" b="1" dirty="0" smtClean="0"/>
              <a:t>Attribution</a:t>
            </a:r>
          </a:p>
          <a:p>
            <a:pPr lvl="1"/>
            <a:r>
              <a:rPr lang="en-US" sz="2400" b="1" dirty="0" smtClean="0"/>
              <a:t>Non-Commercial</a:t>
            </a:r>
          </a:p>
          <a:p>
            <a:pPr lvl="1"/>
            <a:r>
              <a:rPr lang="en-US" sz="2400" b="1" dirty="0" err="1" smtClean="0"/>
              <a:t>ShareAlike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4.0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6983" y="5619047"/>
            <a:ext cx="2836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Our opening page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06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2" y="0"/>
            <a:ext cx="10972800" cy="1143000"/>
          </a:xfrm>
        </p:spPr>
        <p:txBody>
          <a:bodyPr/>
          <a:lstStyle/>
          <a:p>
            <a:r>
              <a:rPr lang="en-US" dirty="0" smtClean="0"/>
              <a:t>Why OERs?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076" y="1061357"/>
            <a:ext cx="4830124" cy="4742693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$1168</a:t>
            </a:r>
            <a:r>
              <a:rPr lang="en-US" sz="8000" dirty="0" smtClean="0">
                <a:solidFill>
                  <a:schemeClr val="accent2"/>
                </a:solidFill>
              </a:rPr>
              <a:t>.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sz="80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400" dirty="0" smtClean="0"/>
              <a:t>/student /year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0" y="963386"/>
            <a:ext cx="6909126" cy="48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8900" y="6006287"/>
            <a:ext cx="5888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http://www.aei.org/publication/the-college-textbook-bubble-and-how-the-open-educational-resources-movement-is-going-up-against-the-textbook-cartel/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2936" y="5822589"/>
            <a:ext cx="334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Mark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Perry at the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AEIdeas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blog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3103" y="5967081"/>
            <a:ext cx="4483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College Board reported in Huffington Post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http://www.huffingtonpost.com/2013/01/04/college-textbook-prices-increase_n_2409153.html</a:t>
            </a:r>
          </a:p>
        </p:txBody>
      </p:sp>
    </p:spTree>
    <p:extLst>
      <p:ext uri="{BB962C8B-B14F-4D97-AF65-F5344CB8AC3E}">
        <p14:creationId xmlns:p14="http://schemas.microsoft.com/office/powerpoint/2010/main" val="11519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response to high cost of textbooks: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480" y="5569803"/>
            <a:ext cx="680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UNITED STATES PUBLIC INTEREST RESEARCH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GROUP report: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uspirg.org/reports/usp/fixing-broken-textbook-market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Image: Girl with Books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by College360 https://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flic.kr/p/cEHvLj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547" y="1782569"/>
            <a:ext cx="3330453" cy="49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6242" y="3066470"/>
            <a:ext cx="8652827" cy="8649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242" y="1919415"/>
            <a:ext cx="8652827" cy="864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6243" y="4258961"/>
            <a:ext cx="8652826" cy="8649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47" y="1235974"/>
            <a:ext cx="85344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response: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4400" dirty="0" smtClean="0"/>
              <a:t>65</a:t>
            </a:r>
            <a:r>
              <a:rPr lang="en-US" sz="4400" dirty="0"/>
              <a:t>% </a:t>
            </a:r>
            <a:r>
              <a:rPr lang="en-US" sz="4400" dirty="0" smtClean="0"/>
              <a:t>didn’t buy textbook due to cost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4400" dirty="0" smtClean="0"/>
              <a:t>48% text cost affected # of courses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4400" dirty="0" smtClean="0"/>
              <a:t>82% said they’d do better with free text</a:t>
            </a:r>
          </a:p>
        </p:txBody>
      </p:sp>
    </p:spTree>
    <p:extLst>
      <p:ext uri="{BB962C8B-B14F-4D97-AF65-F5344CB8AC3E}">
        <p14:creationId xmlns:p14="http://schemas.microsoft.com/office/powerpoint/2010/main" val="6955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to WR 227 students at COCC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3-5 </a:t>
            </a:r>
            <a:r>
              <a:rPr lang="en-US" dirty="0"/>
              <a:t>sections of </a:t>
            </a:r>
            <a:r>
              <a:rPr lang="en-US" dirty="0" smtClean="0"/>
              <a:t>WR 227 each year</a:t>
            </a:r>
          </a:p>
          <a:p>
            <a:r>
              <a:rPr lang="en-US" dirty="0" smtClean="0"/>
              <a:t>156-260 </a:t>
            </a:r>
            <a:r>
              <a:rPr lang="en-US" dirty="0"/>
              <a:t>students each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Textbooks cost about </a:t>
            </a:r>
            <a:r>
              <a:rPr lang="en-US" dirty="0"/>
              <a:t>$75 </a:t>
            </a:r>
            <a:r>
              <a:rPr lang="en-US" dirty="0" smtClean="0"/>
              <a:t>per student</a:t>
            </a:r>
          </a:p>
          <a:p>
            <a:r>
              <a:rPr lang="en-US" dirty="0" smtClean="0"/>
              <a:t>Savings to students:</a:t>
            </a:r>
          </a:p>
          <a:p>
            <a:pPr marL="0" indent="0">
              <a:buNone/>
            </a:pPr>
            <a:r>
              <a:rPr lang="en-US" sz="5400" dirty="0" smtClean="0"/>
              <a:t>	$11,250 - $</a:t>
            </a:r>
            <a:r>
              <a:rPr lang="en-US" sz="5400" dirty="0"/>
              <a:t>19,200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per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06" y="2850613"/>
            <a:ext cx="3621418" cy="34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480" y="5615772"/>
            <a:ext cx="10960443" cy="864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        Serve as a marketing tool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605483" y="3678186"/>
            <a:ext cx="10960443" cy="8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482" y="2685527"/>
            <a:ext cx="10960443" cy="8649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483" y="1705225"/>
            <a:ext cx="10960443" cy="8649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05" y="1089809"/>
            <a:ext cx="1325887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Fewer drops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Adopt to class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Immediately available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Free textbooks as marketing tool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9005" y="7722973"/>
            <a:ext cx="431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fewer refunds + performance based funding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5480" y="4623113"/>
            <a:ext cx="10960443" cy="864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           </a:t>
            </a:r>
            <a:r>
              <a:rPr lang="en-US" sz="4000" dirty="0" smtClean="0"/>
              <a:t>Easily updated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10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0028"/>
            <a:ext cx="10363200" cy="1470025"/>
          </a:xfrm>
        </p:spPr>
        <p:txBody>
          <a:bodyPr/>
          <a:lstStyle/>
          <a:p>
            <a:r>
              <a:rPr lang="en-US" spc="300" dirty="0"/>
              <a:t>Oregon’s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33" y="1320800"/>
            <a:ext cx="11717867" cy="540173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House </a:t>
            </a:r>
            <a:r>
              <a:rPr lang="en-US" dirty="0">
                <a:solidFill>
                  <a:schemeClr val="tx1"/>
                </a:solidFill>
              </a:rPr>
              <a:t>Bill 2871  (2015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Open Oregon OER Grants </a:t>
            </a:r>
            <a:r>
              <a:rPr lang="en-US" dirty="0">
                <a:solidFill>
                  <a:schemeClr val="tx1"/>
                </a:solidFill>
              </a:rPr>
              <a:t>by the Oregon Community College Distance Leaning Association</a:t>
            </a:r>
            <a:r>
              <a:rPr lang="en-US" dirty="0" smtClean="0">
                <a:solidFill>
                  <a:schemeClr val="tx1"/>
                </a:solidFill>
              </a:rPr>
              <a:t> (deadline is January 29, 2016!) 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see </a:t>
            </a:r>
            <a:r>
              <a:rPr lang="en-US" sz="2800" u="sng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2800" u="sng" dirty="0">
                <a:solidFill>
                  <a:schemeClr val="tx1"/>
                </a:solidFill>
                <a:hlinkClick r:id="rId3"/>
              </a:rPr>
              <a:t>://openoregon.org/call-for-proposals-open-educational-resources-grants/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481" y="4695559"/>
            <a:ext cx="10960443" cy="864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483" y="3678186"/>
            <a:ext cx="10960443" cy="8649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482" y="2685527"/>
            <a:ext cx="10960443" cy="8649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483" y="1705225"/>
            <a:ext cx="10960443" cy="8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439" y="1148185"/>
            <a:ext cx="11800771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2144 faculty: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Locating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Evaluating quality </a:t>
            </a:r>
            <a:r>
              <a:rPr lang="en-US" sz="4400" smtClean="0">
                <a:solidFill>
                  <a:schemeClr val="bg1"/>
                </a:solidFill>
              </a:rPr>
              <a:t>/effectiveness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Uncertainty about permissions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Support materials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55" y="6314301"/>
            <a:ext cx="11143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(points 1,2,3): Babson </a:t>
            </a:r>
            <a:r>
              <a:rPr lang="en-US" sz="1600" dirty="0">
                <a:solidFill>
                  <a:schemeClr val="tx2"/>
                </a:solidFill>
              </a:rPr>
              <a:t>Survey Research Group: Opening the Curriculum: Open Educational Resources in U.S. Higher Education, 2014 </a:t>
            </a:r>
          </a:p>
        </p:txBody>
      </p:sp>
    </p:spTree>
    <p:extLst>
      <p:ext uri="{BB962C8B-B14F-4D97-AF65-F5344CB8AC3E}">
        <p14:creationId xmlns:p14="http://schemas.microsoft.com/office/powerpoint/2010/main" val="23968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664"/>
            <a:ext cx="10972800" cy="1143000"/>
          </a:xfrm>
        </p:spPr>
        <p:txBody>
          <a:bodyPr/>
          <a:lstStyle/>
          <a:p>
            <a:r>
              <a:rPr lang="en-US" dirty="0" smtClean="0"/>
              <a:t>Important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14" y="131966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</a:t>
            </a:r>
            <a:r>
              <a:rPr lang="en-US" sz="4400" dirty="0" smtClean="0"/>
              <a:t>ttp</a:t>
            </a:r>
            <a:r>
              <a:rPr lang="en-US" sz="4400" dirty="0"/>
              <a:t>://</a:t>
            </a:r>
            <a:r>
              <a:rPr lang="en-US" sz="4400" dirty="0" smtClean="0"/>
              <a:t>www.cocc.edu/library/oer</a:t>
            </a:r>
            <a:endParaRPr lang="en-US" sz="4400" dirty="0"/>
          </a:p>
        </p:txBody>
      </p:sp>
      <p:sp>
        <p:nvSpPr>
          <p:cNvPr id="4" name="Left Arrow 3"/>
          <p:cNvSpPr/>
          <p:nvPr/>
        </p:nvSpPr>
        <p:spPr>
          <a:xfrm rot="21017252">
            <a:off x="8343651" y="564464"/>
            <a:ext cx="3726429" cy="176197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hiller" pitchFamily="82" charset="0"/>
              </a:rPr>
              <a:t>Write this down!</a:t>
            </a:r>
            <a:endParaRPr lang="en-US" sz="4800" b="1" dirty="0">
              <a:latin typeface="Chiller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3" y="2089711"/>
            <a:ext cx="8017644" cy="47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39" y="160338"/>
            <a:ext cx="1184949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cap="small" spc="600" dirty="0" smtClean="0"/>
              <a:t>Search Sites for OER Texts </a:t>
            </a:r>
            <a:endParaRPr lang="en-US" b="1" cap="small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923" y="1754155"/>
            <a:ext cx="7456906" cy="4741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open.umn.edu/opentextbooks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http://openstax.org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://open.bccampus.ca/find-open-textbooks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/>
            </a:r>
            <a:br>
              <a:rPr lang="en-US" dirty="0" smtClean="0">
                <a:hlinkClick r:id="rId6"/>
              </a:rPr>
            </a:b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5" y="2992869"/>
            <a:ext cx="3980275" cy="11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49" y="1517549"/>
            <a:ext cx="3764891" cy="126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t="2745" r="45607" b="1"/>
          <a:stretch/>
        </p:blipFill>
        <p:spPr>
          <a:xfrm>
            <a:off x="602672" y="4957923"/>
            <a:ext cx="3958251" cy="6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39" y="160338"/>
            <a:ext cx="1184949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cap="small" spc="600" dirty="0" smtClean="0"/>
              <a:t>Other Search Sites for </a:t>
            </a:r>
            <a:r>
              <a:rPr lang="en-US" b="1" cap="small" spc="600" dirty="0" err="1" smtClean="0"/>
              <a:t>oer</a:t>
            </a:r>
            <a:r>
              <a:rPr lang="en-US" b="1" cap="small" spc="600" dirty="0" smtClean="0"/>
              <a:t> </a:t>
            </a:r>
            <a:r>
              <a:rPr lang="en-US" b="1" cap="small" spc="600" dirty="0" err="1" smtClean="0"/>
              <a:t>materals</a:t>
            </a:r>
            <a:endParaRPr lang="en-US" b="1" cap="small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159" y="1922105"/>
            <a:ext cx="6848670" cy="45736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800" dirty="0" smtClean="0">
                <a:hlinkClick r:id="rId3"/>
              </a:rPr>
              <a:t/>
            </a:r>
            <a:br>
              <a:rPr lang="en-US" sz="5800" dirty="0" smtClean="0">
                <a:hlinkClick r:id="rId3"/>
              </a:rPr>
            </a:br>
            <a:r>
              <a:rPr lang="en-US" sz="5800" dirty="0">
                <a:hlinkClick r:id="rId4"/>
              </a:rPr>
              <a:t>https://www.oercommons.org </a:t>
            </a:r>
            <a:endParaRPr lang="en-US" sz="5800" dirty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 smtClean="0">
                <a:hlinkClick r:id="rId5"/>
              </a:rPr>
              <a:t>http</a:t>
            </a:r>
            <a:r>
              <a:rPr lang="en-US" sz="5800" dirty="0">
                <a:hlinkClick r:id="rId5"/>
              </a:rPr>
              <a:t>://www.merlot.org</a:t>
            </a:r>
            <a:endParaRPr lang="en-US" sz="5800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>
              <a:hlinkClick r:id="rId6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8" y="1695370"/>
            <a:ext cx="2288096" cy="14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9" y="4208953"/>
            <a:ext cx="4753000" cy="4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600" dirty="0" smtClean="0"/>
              <a:t>Poll: Rate yourself</a:t>
            </a:r>
            <a:endParaRPr lang="en-US" b="1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155996" y="131973"/>
            <a:ext cx="3237188" cy="6488457"/>
          </a:xfrm>
          <a:ln>
            <a:noFill/>
          </a:ln>
        </p:spPr>
        <p:txBody>
          <a:bodyPr vert="vert270">
            <a:no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en-US" sz="20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1.Novice </a:t>
            </a:r>
            <a:endParaRPr lang="en-US" sz="2000" spc="300" dirty="0"/>
          </a:p>
          <a:p>
            <a:pPr marL="0" indent="0">
              <a:lnSpc>
                <a:spcPct val="300000"/>
              </a:lnSpc>
              <a:buNone/>
            </a:pPr>
            <a:r>
              <a:rPr lang="en-US" sz="2000" spc="300" dirty="0" smtClean="0">
                <a:solidFill>
                  <a:schemeClr val="accent3"/>
                </a:solidFill>
              </a:rPr>
              <a:t>2. Emerging </a:t>
            </a:r>
            <a:endParaRPr lang="en-US" sz="2000" spc="300" dirty="0"/>
          </a:p>
          <a:p>
            <a:pPr marL="0" indent="0">
              <a:lnSpc>
                <a:spcPct val="300000"/>
              </a:lnSpc>
              <a:buNone/>
            </a:pPr>
            <a:r>
              <a:rPr lang="en-US" sz="2000" spc="300" dirty="0" smtClean="0">
                <a:solidFill>
                  <a:schemeClr val="accent6">
                    <a:lumMod val="75000"/>
                  </a:schemeClr>
                </a:solidFill>
              </a:rPr>
              <a:t>3. Pretty good</a:t>
            </a:r>
            <a:endParaRPr lang="en-US" sz="2000" spc="300" dirty="0"/>
          </a:p>
          <a:p>
            <a:pPr marL="0" indent="0">
              <a:lnSpc>
                <a:spcPct val="300000"/>
              </a:lnSpc>
              <a:buNone/>
            </a:pPr>
            <a:r>
              <a:rPr lang="en-US" sz="2000" spc="300" dirty="0" smtClean="0">
                <a:solidFill>
                  <a:schemeClr val="accent1"/>
                </a:solidFill>
              </a:rPr>
              <a:t>4.Pro</a:t>
            </a:r>
            <a:endParaRPr lang="en-US" sz="2000" spc="300" dirty="0">
              <a:solidFill>
                <a:schemeClr val="accent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9161" y="1090201"/>
            <a:ext cx="1710563" cy="1149623"/>
          </a:xfrm>
          <a:prstGeom prst="cloudCallout">
            <a:avLst>
              <a:gd name="adj1" fmla="val 59424"/>
              <a:gd name="adj2" fmla="val 6564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OER?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022732" y="3149326"/>
            <a:ext cx="3073637" cy="1237654"/>
          </a:xfrm>
          <a:prstGeom prst="cloudCallout">
            <a:avLst>
              <a:gd name="adj1" fmla="val -58150"/>
              <a:gd name="adj2" fmla="val 5241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Could use some advanced knowledge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326567" y="1665012"/>
            <a:ext cx="2091841" cy="1258744"/>
          </a:xfrm>
          <a:prstGeom prst="cloudCallout">
            <a:avLst>
              <a:gd name="adj1" fmla="val -49261"/>
              <a:gd name="adj2" fmla="val 8198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Just getting going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09600" y="4260083"/>
            <a:ext cx="1823962" cy="1145806"/>
          </a:xfrm>
          <a:prstGeom prst="cloudCallout">
            <a:avLst>
              <a:gd name="adj1" fmla="val 50576"/>
              <a:gd name="adj2" fmla="val 4407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Expert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42087" y="5816982"/>
            <a:ext cx="9943070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5614" y="6228075"/>
            <a:ext cx="1155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derived from </a:t>
            </a:r>
            <a:r>
              <a:rPr lang="en-US" sz="1000" i="1" dirty="0" smtClean="0"/>
              <a:t>Open </a:t>
            </a:r>
            <a:r>
              <a:rPr lang="en-US" sz="1000" i="1" dirty="0"/>
              <a:t>Educational Resources: </a:t>
            </a:r>
            <a:r>
              <a:rPr lang="en-US" sz="1000" i="1" dirty="0" smtClean="0"/>
              <a:t>Librarians </a:t>
            </a:r>
            <a:r>
              <a:rPr lang="en-US" sz="1000" i="1" dirty="0"/>
              <a:t>as Advocates, Advisors, and </a:t>
            </a:r>
            <a:r>
              <a:rPr lang="en-US" sz="1000" i="1" dirty="0" smtClean="0"/>
              <a:t>Creators </a:t>
            </a:r>
            <a:r>
              <a:rPr lang="en-US" sz="1000" dirty="0" smtClean="0"/>
              <a:t>by </a:t>
            </a:r>
            <a:r>
              <a:rPr lang="en-US" sz="1000" dirty="0"/>
              <a:t>Mary Ann </a:t>
            </a:r>
            <a:r>
              <a:rPr lang="en-US" sz="1000" dirty="0" smtClean="0"/>
              <a:t>Cullen, CC BY-NC 4.0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2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840"/>
            <a:ext cx="3013841" cy="417436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Comments?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Let’s explore!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02" y="0"/>
            <a:ext cx="9222827" cy="6148552"/>
          </a:xfrm>
        </p:spPr>
      </p:pic>
      <p:sp>
        <p:nvSpPr>
          <p:cNvPr id="3" name="TextBox 2"/>
          <p:cNvSpPr txBox="1"/>
          <p:nvPr/>
        </p:nvSpPr>
        <p:spPr>
          <a:xfrm>
            <a:off x="3011212" y="5934670"/>
            <a:ext cx="91807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Question Mark Cookies 3 by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Scott McLeod - https://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flic.kr/p/bTQwfx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support and help you may also contact: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Hofer, OER State </a:t>
            </a:r>
            <a:r>
              <a:rPr lang="en-US" dirty="0" smtClean="0"/>
              <a:t>Coordinator for </a:t>
            </a:r>
            <a:r>
              <a:rPr lang="en-US" smtClean="0"/>
              <a:t>OpenOregon</a:t>
            </a:r>
            <a:endParaRPr lang="en-US" dirty="0" smtClean="0"/>
          </a:p>
          <a:p>
            <a:r>
              <a:rPr lang="en-US" dirty="0" smtClean="0"/>
              <a:t>hofera@linnbenton.edu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7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pc="600" dirty="0" smtClean="0"/>
              <a:t>What we’ll cover</a:t>
            </a:r>
            <a:endParaRPr lang="en-US" sz="4800" b="1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296" y="1600203"/>
            <a:ext cx="9242855" cy="4525963"/>
          </a:xfrm>
        </p:spPr>
        <p:txBody>
          <a:bodyPr/>
          <a:lstStyle/>
          <a:p>
            <a:r>
              <a:rPr lang="en-US" spc="300" dirty="0" smtClean="0"/>
              <a:t>Definition of OERs</a:t>
            </a:r>
          </a:p>
          <a:p>
            <a:r>
              <a:rPr lang="en-US" spc="300" dirty="0" smtClean="0"/>
              <a:t>Creative Commons licensing</a:t>
            </a:r>
          </a:p>
          <a:p>
            <a:r>
              <a:rPr lang="en-US" spc="300" smtClean="0"/>
              <a:t>Creating an OER</a:t>
            </a:r>
            <a:endParaRPr lang="en-US" spc="300" dirty="0" smtClean="0"/>
          </a:p>
          <a:p>
            <a:r>
              <a:rPr lang="en-US" spc="300" dirty="0" smtClean="0"/>
              <a:t>Why OERs?</a:t>
            </a:r>
          </a:p>
          <a:p>
            <a:r>
              <a:rPr lang="en-US" spc="300" dirty="0"/>
              <a:t>Oregon’s </a:t>
            </a:r>
            <a:r>
              <a:rPr lang="en-US" spc="300" dirty="0" smtClean="0"/>
              <a:t>response</a:t>
            </a:r>
            <a:endParaRPr lang="en-US" spc="300" dirty="0"/>
          </a:p>
          <a:p>
            <a:r>
              <a:rPr lang="en-US" spc="300" dirty="0" smtClean="0"/>
              <a:t>Faculty concerns</a:t>
            </a:r>
          </a:p>
          <a:p>
            <a:r>
              <a:rPr lang="en-US" spc="300" dirty="0" smtClean="0"/>
              <a:t>Resources/ Exploration</a:t>
            </a:r>
          </a:p>
          <a:p>
            <a:pPr marL="0" indent="0">
              <a:buNone/>
            </a:pPr>
            <a:endParaRPr lang="en-US" spc="300" dirty="0" smtClean="0"/>
          </a:p>
        </p:txBody>
      </p:sp>
    </p:spTree>
    <p:extLst>
      <p:ext uri="{BB962C8B-B14F-4D97-AF65-F5344CB8AC3E}">
        <p14:creationId xmlns:p14="http://schemas.microsoft.com/office/powerpoint/2010/main" val="12863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47657"/>
              </p:ext>
            </p:extLst>
          </p:nvPr>
        </p:nvGraphicFramePr>
        <p:xfrm>
          <a:off x="310242" y="1012372"/>
          <a:ext cx="11576958" cy="571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86"/>
                <a:gridCol w="3858986"/>
                <a:gridCol w="3858986"/>
              </a:tblGrid>
              <a:tr h="10233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OPEN</a:t>
                      </a:r>
                      <a:endParaRPr lang="en-US" sz="40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EDUCATIONAL</a:t>
                      </a:r>
                      <a:endParaRPr lang="en-US" sz="40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RESOURCES</a:t>
                      </a:r>
                      <a:endParaRPr lang="en-US" sz="40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9160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500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“Open” = Openly licensed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Public domain or copyright holder has waived some rights 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e.g.,</a:t>
                      </a:r>
                      <a:r>
                        <a:rPr lang="en-US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Creative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 Commons License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Do not need permission to...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Use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Distribute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Modify/Remix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Attribution to author usually required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Free/cheap 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e.g.,cost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 of production for print copies)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5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2000" kern="1200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Kinds of resources include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images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assignments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chapters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textbooks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courses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Format - often electronic, but not necessarily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e-text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anything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3" y="0"/>
            <a:ext cx="10515600" cy="900466"/>
          </a:xfrm>
        </p:spPr>
        <p:txBody>
          <a:bodyPr>
            <a:normAutofit fontScale="90000"/>
          </a:bodyPr>
          <a:lstStyle/>
          <a:p>
            <a:r>
              <a:rPr lang="en-US" spc="300" dirty="0"/>
              <a:t>OER Defined</a:t>
            </a:r>
            <a:br>
              <a:rPr lang="en-US" spc="300" dirty="0"/>
            </a:br>
            <a:endParaRPr lang="en-US" sz="1100" spc="3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17" y="2427889"/>
            <a:ext cx="3495677" cy="52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8735" y="6392440"/>
            <a:ext cx="601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/>
              <a:t>“PhD Tam of Awesome” Photo by Sara Cady https://flic.kr/p/7n7dPi</a:t>
            </a:r>
            <a:endParaRPr lang="en-US" sz="1000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85" y="6392440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69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Creative Commons Licensing – what do these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symbols mean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6337" y="1328609"/>
            <a:ext cx="738664" cy="552939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Image from “Creative Commons license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” Wikipedia. https://en.wikipedia.org/wiki/Creative_Commons_license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38" y="1175657"/>
            <a:ext cx="7678147" cy="543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69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Creative Commons Licensing – example combinations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6337" y="1328609"/>
            <a:ext cx="738664" cy="552939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 smtClean="0"/>
              <a:t>Image from “Creative Commons license</a:t>
            </a:r>
            <a:r>
              <a:rPr lang="en-US" dirty="0"/>
              <a:t>” Wikipedia. https://en.wikipedia.org/wiki/Creative_Commons_license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29" y="1138037"/>
            <a:ext cx="7707085" cy="42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4523" y="5767318"/>
            <a:ext cx="6361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http://creativecommons.org/</a:t>
            </a:r>
          </a:p>
        </p:txBody>
      </p:sp>
    </p:spTree>
    <p:extLst>
      <p:ext uri="{BB962C8B-B14F-4D97-AF65-F5344CB8AC3E}">
        <p14:creationId xmlns:p14="http://schemas.microsoft.com/office/powerpoint/2010/main" val="4223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07" y="100208"/>
            <a:ext cx="8146075" cy="63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54" y="4759890"/>
            <a:ext cx="5613098" cy="1097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36206">
            <a:off x="75157" y="4622105"/>
            <a:ext cx="354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of OPEN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51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3" y="0"/>
            <a:ext cx="88959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7698" y="2782669"/>
            <a:ext cx="3507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One example of open resource that can be modified/remixed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68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24" y="0"/>
            <a:ext cx="806570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5014" y="1352094"/>
            <a:ext cx="2107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Here is what we did for WR 227 with the open source to make it our own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26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8A8587"/>
      </a:dk2>
      <a:lt2>
        <a:srgbClr val="C6CBCC"/>
      </a:lt2>
      <a:accent1>
        <a:srgbClr val="955251"/>
      </a:accent1>
      <a:accent2>
        <a:srgbClr val="EAD98B"/>
      </a:accent2>
      <a:accent3>
        <a:srgbClr val="F7964A"/>
      </a:accent3>
      <a:accent4>
        <a:srgbClr val="1D4E89"/>
      </a:accent4>
      <a:accent5>
        <a:srgbClr val="7DA1BF"/>
      </a:accent5>
      <a:accent6>
        <a:srgbClr val="A3A86B"/>
      </a:accent6>
      <a:hlink>
        <a:srgbClr val="8D1B3D"/>
      </a:hlink>
      <a:folHlink>
        <a:srgbClr val="8D1B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31762</TotalTime>
  <Words>520</Words>
  <Application>Microsoft Office PowerPoint</Application>
  <PresentationFormat>Custom</PresentationFormat>
  <Paragraphs>155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Open Education Resources: what, why, how?</vt:lpstr>
      <vt:lpstr>Poll: Rate yourself</vt:lpstr>
      <vt:lpstr>What we’ll cover</vt:lpstr>
      <vt:lpstr>OER Defined </vt:lpstr>
      <vt:lpstr>Creative Commons Licensing – what do these  symbols mean?</vt:lpstr>
      <vt:lpstr>Creative Commons Licensing – example combinations</vt:lpstr>
      <vt:lpstr>PowerPoint Presentation</vt:lpstr>
      <vt:lpstr>PowerPoint Presentation</vt:lpstr>
      <vt:lpstr>PowerPoint Presentation</vt:lpstr>
      <vt:lpstr>PowerPoint Presentation</vt:lpstr>
      <vt:lpstr>Why OERs?</vt:lpstr>
      <vt:lpstr>Student response to high cost of textbooks:</vt:lpstr>
      <vt:lpstr>Savings to WR 227 students at COCC</vt:lpstr>
      <vt:lpstr>OER benefits</vt:lpstr>
      <vt:lpstr>Oregon’s response</vt:lpstr>
      <vt:lpstr>Faculty Concerns</vt:lpstr>
      <vt:lpstr>Important Resources</vt:lpstr>
      <vt:lpstr>Search Sites for OER Texts </vt:lpstr>
      <vt:lpstr>Other Search Sites for oer materals</vt:lpstr>
      <vt:lpstr>Questions? Comments?  Let’s explore!</vt:lpstr>
      <vt:lpstr>For support and help you may also contact: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Resources: Librarians as Advocates, Advisors, and Creators</dc:title>
  <dc:creator>MAC</dc:creator>
  <cp:lastModifiedBy>Jessica Winans</cp:lastModifiedBy>
  <cp:revision>216</cp:revision>
  <cp:lastPrinted>2016-01-21T22:12:59Z</cp:lastPrinted>
  <dcterms:created xsi:type="dcterms:W3CDTF">2015-07-08T20:58:19Z</dcterms:created>
  <dcterms:modified xsi:type="dcterms:W3CDTF">2016-01-28T22:50:33Z</dcterms:modified>
</cp:coreProperties>
</file>