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Average"/>
      <p:regular r:id="rId13"/>
    </p:embeddedFont>
    <p:embeddedFont>
      <p:font typeface="Oswald"/>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Average-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swald-bold.fntdata"/><Relationship Id="rId14"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1766c8477a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1766c8477a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1766c8477a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1766c8477a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1766c8477a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1766c8477a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1766c8477a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1766c8477a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1766c8477a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1766c8477a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1766c8477a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1766c8477a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npr.org/sections/health-shots/2019/01/03/676039371/emergency-medical-responders-confront-racial-bias" TargetMode="External"/><Relationship Id="rId4" Type="http://schemas.openxmlformats.org/officeDocument/2006/relationships/hyperlink" Target="https://mvec.mcri.edu.au/references/identifying-aefi-in-diverse-skin-colour/" TargetMode="External"/><Relationship Id="rId5" Type="http://schemas.openxmlformats.org/officeDocument/2006/relationships/hyperlink" Target="https://www.ncbi.nlm.nih.gov/pmc/articles/PMC4843483/"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GB"/>
              <a:t>Proposals for Changes to EMT and Paramedic Curricula</a:t>
            </a:r>
            <a:endParaRPr/>
          </a:p>
        </p:txBody>
      </p:sp>
      <p:sp>
        <p:nvSpPr>
          <p:cNvPr id="60" name="Google Shape;60;p13"/>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Kit Foreman (they/them/elle)</a:t>
            </a:r>
            <a:endParaRPr/>
          </a:p>
        </p:txBody>
      </p:sp>
      <p:sp>
        <p:nvSpPr>
          <p:cNvPr id="61" name="Google Shape;61;p13"/>
          <p:cNvSpPr txBox="1"/>
          <p:nvPr>
            <p:ph idx="1" type="subTitle"/>
          </p:nvPr>
        </p:nvSpPr>
        <p:spPr>
          <a:xfrm>
            <a:off x="311700" y="4224050"/>
            <a:ext cx="8520600" cy="792600"/>
          </a:xfrm>
          <a:prstGeom prst="rect">
            <a:avLst/>
          </a:prstGeom>
        </p:spPr>
        <p:txBody>
          <a:bodyPr anchorCtr="0" anchor="t" bIns="91425" lIns="91425" spcFirstLastPara="1" rIns="91425" wrap="square" tIns="91425">
            <a:normAutofit/>
          </a:bodyPr>
          <a:lstStyle/>
          <a:p>
            <a:pPr indent="-361950" lvl="0" marL="457200" rtl="0" algn="ctr">
              <a:spcBef>
                <a:spcPts val="0"/>
              </a:spcBef>
              <a:spcAft>
                <a:spcPts val="0"/>
              </a:spcAft>
              <a:buSzPts val="2100"/>
              <a:buChar char="-"/>
            </a:pPr>
            <a:r>
              <a:rPr lang="en-GB"/>
              <a:t>Completed as part of the 2021/2022 Anti-Racist Pedagogy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As the Curricula Stands</a:t>
            </a:r>
            <a:endParaRPr/>
          </a:p>
        </p:txBody>
      </p:sp>
      <p:sp>
        <p:nvSpPr>
          <p:cNvPr id="67" name="Google Shape;67;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Currently, the COCC Emergency Medical Services department utilizes nationally-standardized curricula created by Pearson. These resources include Paramedic Care: Principles and Practice (Bledsoe &amp; Porter), Emergency Care (Limmer, O’Keefe, &amp; Dickinson), and the lecture material provided by Pearson to accompany these texts.</a:t>
            </a:r>
            <a:endParaRPr/>
          </a:p>
          <a:p>
            <a:pPr indent="0" lvl="0" marL="0" rtl="0" algn="l">
              <a:spcBef>
                <a:spcPts val="1200"/>
              </a:spcBef>
              <a:spcAft>
                <a:spcPts val="1200"/>
              </a:spcAft>
              <a:buNone/>
            </a:pPr>
            <a:r>
              <a:rPr lang="en-GB"/>
              <a:t>While we do have a certain amount of freedom to depart from the lecture material, we are extremely limited by time and NREMT expectations (as well as by the desire that EMT and Paramedic students receive comparable educations regardless of who is teaching the class).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As the Curricula Stands (cont’d)</a:t>
            </a:r>
            <a:endParaRPr/>
          </a:p>
        </p:txBody>
      </p:sp>
      <p:sp>
        <p:nvSpPr>
          <p:cNvPr id="73" name="Google Shape;73;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GB"/>
              <a:t>This adherence to Pearson’s provided material causes a number of issues from a social justice standpoint. Some of these issues include:</a:t>
            </a:r>
            <a:endParaRPr/>
          </a:p>
          <a:p>
            <a:pPr indent="-334327" lvl="0" marL="457200" rtl="0" algn="l">
              <a:spcBef>
                <a:spcPts val="1200"/>
              </a:spcBef>
              <a:spcAft>
                <a:spcPts val="0"/>
              </a:spcAft>
              <a:buSzPct val="100000"/>
              <a:buChar char="●"/>
            </a:pPr>
            <a:r>
              <a:rPr lang="en-GB"/>
              <a:t>No discussion of transgender standards of care, and care related to pregnancy or sexual health is approached from an extremely binary point of view.</a:t>
            </a:r>
            <a:endParaRPr/>
          </a:p>
          <a:p>
            <a:pPr indent="-334327" lvl="0" marL="457200" rtl="0" algn="l">
              <a:spcBef>
                <a:spcPts val="0"/>
              </a:spcBef>
              <a:spcAft>
                <a:spcPts val="0"/>
              </a:spcAft>
              <a:buSzPct val="100000"/>
              <a:buChar char="●"/>
            </a:pPr>
            <a:r>
              <a:rPr lang="en-GB"/>
              <a:t>No discussion of special considerations when dealing with patients who lead lifestyles that students may have internal biases against.</a:t>
            </a:r>
            <a:endParaRPr/>
          </a:p>
          <a:p>
            <a:pPr indent="-334327" lvl="0" marL="457200" rtl="0" algn="l">
              <a:spcBef>
                <a:spcPts val="0"/>
              </a:spcBef>
              <a:spcAft>
                <a:spcPts val="0"/>
              </a:spcAft>
              <a:buSzPct val="100000"/>
              <a:buChar char="●"/>
            </a:pPr>
            <a:r>
              <a:rPr lang="en-GB"/>
              <a:t>No discussion of differences in symptom presentation (like cyanosis or jaundice) when dealing with patients with darker skin.</a:t>
            </a:r>
            <a:endParaRPr/>
          </a:p>
          <a:p>
            <a:pPr indent="-334327" lvl="0" marL="457200" rtl="0" algn="l">
              <a:spcBef>
                <a:spcPts val="0"/>
              </a:spcBef>
              <a:spcAft>
                <a:spcPts val="0"/>
              </a:spcAft>
              <a:buSzPct val="100000"/>
              <a:buChar char="●"/>
            </a:pPr>
            <a:r>
              <a:rPr lang="en-GB"/>
              <a:t>No in-depth discussion of how the intersections of race, gender, socioeconomic status, disability, or other statuses may affect the healthcare that a patient receives (or the patient’s level of comfort in dealing with healthcare personnel based on prior experiences).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Anti-Racist Changes to the Curricula</a:t>
            </a:r>
            <a:endParaRPr/>
          </a:p>
        </p:txBody>
      </p:sp>
      <p:sp>
        <p:nvSpPr>
          <p:cNvPr id="79" name="Google Shape;79;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In order to take a truly anti-racist stance in the EMS department, several issues will need to be addressed:</a:t>
            </a:r>
            <a:endParaRPr/>
          </a:p>
          <a:p>
            <a:pPr indent="-342900" lvl="0" marL="457200" rtl="0" algn="l">
              <a:spcBef>
                <a:spcPts val="1200"/>
              </a:spcBef>
              <a:spcAft>
                <a:spcPts val="0"/>
              </a:spcAft>
              <a:buSzPts val="1800"/>
              <a:buChar char="●"/>
            </a:pPr>
            <a:r>
              <a:rPr lang="en-GB"/>
              <a:t>Teaching students vital differences in assessment that change depending on a patient’s skin color</a:t>
            </a:r>
            <a:endParaRPr/>
          </a:p>
          <a:p>
            <a:pPr indent="-342900" lvl="0" marL="457200" rtl="0" algn="l">
              <a:spcBef>
                <a:spcPts val="0"/>
              </a:spcBef>
              <a:spcAft>
                <a:spcPts val="0"/>
              </a:spcAft>
              <a:buSzPts val="1800"/>
              <a:buChar char="●"/>
            </a:pPr>
            <a:r>
              <a:rPr lang="en-GB"/>
              <a:t>A crash-course in intersectionality that addresses racial bias in health care, especially racial bias in the context of pain management and symptomology</a:t>
            </a:r>
            <a:endParaRPr/>
          </a:p>
          <a:p>
            <a:pPr indent="-342900" lvl="0" marL="457200" rtl="0" algn="l">
              <a:spcBef>
                <a:spcPts val="0"/>
              </a:spcBef>
              <a:spcAft>
                <a:spcPts val="0"/>
              </a:spcAft>
              <a:buSzPts val="1800"/>
              <a:buChar char="●"/>
            </a:pPr>
            <a:r>
              <a:rPr lang="en-GB"/>
              <a:t>Addressing the differences between race-based and </a:t>
            </a:r>
            <a:r>
              <a:rPr i="1" lang="en-GB"/>
              <a:t>race-conscious</a:t>
            </a:r>
            <a:r>
              <a:rPr lang="en-GB"/>
              <a:t> care</a:t>
            </a:r>
            <a:endParaRPr/>
          </a:p>
          <a:p>
            <a:pPr indent="-317500" lvl="2" marL="1371600" rtl="0" algn="l">
              <a:spcBef>
                <a:spcPts val="0"/>
              </a:spcBef>
              <a:spcAft>
                <a:spcPts val="0"/>
              </a:spcAft>
              <a:buSzPts val="1400"/>
              <a:buChar char="■"/>
            </a:pPr>
            <a:r>
              <a:rPr lang="en-GB"/>
              <a:t>“Acknowledging race not as a biological risk factor but as a </a:t>
            </a:r>
            <a:r>
              <a:rPr i="1" lang="en-GB"/>
              <a:t>social</a:t>
            </a:r>
            <a:r>
              <a:rPr lang="en-GB"/>
              <a:t> risk factor that promotes policies and procedures that discriminate against minorities.” -Jenice Baker, MD, FACEP</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Why This is Essential</a:t>
            </a:r>
            <a:endParaRPr/>
          </a:p>
        </p:txBody>
      </p:sp>
      <p:sp>
        <p:nvSpPr>
          <p:cNvPr id="85" name="Google Shape;85;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GB"/>
              <a:t>Bend stands at an interesting intersection where “east meets west,” and we tend to have a significant mixture of social and political views among our community.</a:t>
            </a:r>
            <a:endParaRPr/>
          </a:p>
          <a:p>
            <a:pPr indent="0" lvl="0" marL="0" rtl="0" algn="l">
              <a:spcBef>
                <a:spcPts val="1200"/>
              </a:spcBef>
              <a:spcAft>
                <a:spcPts val="0"/>
              </a:spcAft>
              <a:buNone/>
            </a:pPr>
            <a:r>
              <a:rPr lang="en-GB"/>
              <a:t>Many of our EMS students come from more conservative backgrounds, and are not familiar with concepts like intersectionality and racial justice. If we do not intervene and teach them about those concepts, we set them up to fail their future patients.</a:t>
            </a:r>
            <a:endParaRPr/>
          </a:p>
          <a:p>
            <a:pPr indent="0" lvl="0" marL="0" rtl="0" algn="l">
              <a:spcBef>
                <a:spcPts val="1200"/>
              </a:spcBef>
              <a:spcAft>
                <a:spcPts val="0"/>
              </a:spcAft>
              <a:buNone/>
            </a:pPr>
            <a:r>
              <a:rPr lang="en-GB"/>
              <a:t>Research</a:t>
            </a:r>
            <a:r>
              <a:rPr lang="en-GB"/>
              <a:t> on EMS providers discriminating against patients on a racial basis shows that these providers are often acting on unconscious bias, </a:t>
            </a:r>
            <a:r>
              <a:rPr lang="en-GB"/>
              <a:t>which is why it is so essential for us, as educators, to help our students to eliminate those biases within themselves.</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SzPts val="990"/>
              <a:buNone/>
            </a:pPr>
            <a:r>
              <a:rPr lang="en-GB" sz="2000"/>
              <a:t>“A recent study out of Oregon suggests emergency medical responders — EMTs and paramedics — may be treating minority patients differently from the way they treat white patients.</a:t>
            </a:r>
            <a:endParaRPr sz="2000"/>
          </a:p>
          <a:p>
            <a:pPr indent="0" lvl="0" marL="0" rtl="0" algn="l">
              <a:spcBef>
                <a:spcPts val="0"/>
              </a:spcBef>
              <a:spcAft>
                <a:spcPts val="0"/>
              </a:spcAft>
              <a:buClr>
                <a:schemeClr val="dk1"/>
              </a:buClr>
              <a:buSzPts val="990"/>
              <a:buFont typeface="Arial"/>
              <a:buNone/>
            </a:pPr>
            <a:r>
              <a:t/>
            </a:r>
            <a:endParaRPr sz="2000"/>
          </a:p>
          <a:p>
            <a:pPr indent="0" lvl="0" marL="0" rtl="0" algn="l">
              <a:spcBef>
                <a:spcPts val="0"/>
              </a:spcBef>
              <a:spcAft>
                <a:spcPts val="0"/>
              </a:spcAft>
              <a:buSzPts val="990"/>
              <a:buNone/>
            </a:pPr>
            <a:r>
              <a:rPr lang="en-GB" sz="2000"/>
              <a:t>Specifically, the scientists found that black patients in their study were 40 percent less likely to get pain medication than their white peers.”</a:t>
            </a:r>
            <a:endParaRPr sz="2000"/>
          </a:p>
          <a:p>
            <a:pPr indent="0" lvl="0" marL="0" rtl="0" algn="l">
              <a:spcBef>
                <a:spcPts val="0"/>
              </a:spcBef>
              <a:spcAft>
                <a:spcPts val="0"/>
              </a:spcAft>
              <a:buSzPts val="990"/>
              <a:buNone/>
            </a:pPr>
            <a:r>
              <a:t/>
            </a:r>
            <a:endParaRPr sz="2000"/>
          </a:p>
          <a:p>
            <a:pPr indent="0" lvl="0" marL="0" rtl="0" algn="l">
              <a:spcBef>
                <a:spcPts val="0"/>
              </a:spcBef>
              <a:spcAft>
                <a:spcPts val="0"/>
              </a:spcAft>
              <a:buSzPts val="990"/>
              <a:buNone/>
            </a:pPr>
            <a:r>
              <a:rPr lang="en-GB" sz="2000"/>
              <a:t>-Kristian Foden-Vencil for NPR, 2019</a:t>
            </a: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Resources to Build New Curricula</a:t>
            </a:r>
            <a:endParaRPr/>
          </a:p>
        </p:txBody>
      </p:sp>
      <p:sp>
        <p:nvSpPr>
          <p:cNvPr id="96" name="Google Shape;96;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GB"/>
              <a:t>Foden-Vencil, K., 2019. </a:t>
            </a:r>
            <a:r>
              <a:rPr lang="en-GB" u="sng">
                <a:solidFill>
                  <a:schemeClr val="hlink"/>
                </a:solidFill>
                <a:hlinkClick r:id="rId3"/>
              </a:rPr>
              <a:t>Emergency Medical Responders Confront Racial Bias</a:t>
            </a:r>
            <a:r>
              <a:rPr lang="en-GB"/>
              <a:t>. National Public Radio.</a:t>
            </a:r>
            <a:endParaRPr/>
          </a:p>
          <a:p>
            <a:pPr indent="0" lvl="0" marL="0" rtl="0" algn="l">
              <a:spcBef>
                <a:spcPts val="1200"/>
              </a:spcBef>
              <a:spcAft>
                <a:spcPts val="0"/>
              </a:spcAft>
              <a:buNone/>
            </a:pPr>
            <a:r>
              <a:rPr lang="en-GB"/>
              <a:t>Lewis, G., Addison, M., Machingaifa, F. and McGuire, R., 2020. </a:t>
            </a:r>
            <a:r>
              <a:rPr lang="en-GB" u="sng">
                <a:solidFill>
                  <a:schemeClr val="hlink"/>
                </a:solidFill>
                <a:hlinkClick r:id="rId4"/>
              </a:rPr>
              <a:t>Identifying AEFI in diverse skin colour</a:t>
            </a:r>
            <a:r>
              <a:rPr lang="en-GB"/>
              <a:t>. Melbourne Vaccine Education Centre. </a:t>
            </a:r>
            <a:endParaRPr/>
          </a:p>
          <a:p>
            <a:pPr indent="0" lvl="0" marL="0" rtl="0" algn="l">
              <a:spcBef>
                <a:spcPts val="1200"/>
              </a:spcBef>
              <a:spcAft>
                <a:spcPts val="0"/>
              </a:spcAft>
              <a:buNone/>
            </a:pPr>
            <a:r>
              <a:rPr lang="en-GB"/>
              <a:t>Hoffman, K., Trawalter, S., Axt, J. and Oliver, M., 2016. </a:t>
            </a:r>
            <a:r>
              <a:rPr lang="en-GB" u="sng">
                <a:solidFill>
                  <a:schemeClr val="hlink"/>
                </a:solidFill>
                <a:hlinkClick r:id="rId5"/>
              </a:rPr>
              <a:t>Racial bias in pain assessment and treatment recommendations, and false beliefs about biological differences between blacks and whites.</a:t>
            </a:r>
            <a:r>
              <a:rPr lang="en-GB"/>
              <a:t> PubMed Central.</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