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5"/>
  </p:notesMasterIdLst>
  <p:sldIdLst>
    <p:sldId id="256" r:id="rId2"/>
    <p:sldId id="262" r:id="rId3"/>
    <p:sldId id="258" r:id="rId4"/>
    <p:sldId id="259" r:id="rId5"/>
    <p:sldId id="292" r:id="rId6"/>
    <p:sldId id="260" r:id="rId7"/>
    <p:sldId id="261" r:id="rId8"/>
    <p:sldId id="263" r:id="rId9"/>
    <p:sldId id="264" r:id="rId10"/>
    <p:sldId id="270" r:id="rId11"/>
    <p:sldId id="265" r:id="rId12"/>
    <p:sldId id="277" r:id="rId13"/>
    <p:sldId id="266" r:id="rId14"/>
    <p:sldId id="279" r:id="rId15"/>
    <p:sldId id="267" r:id="rId16"/>
    <p:sldId id="268" r:id="rId17"/>
    <p:sldId id="269" r:id="rId18"/>
    <p:sldId id="271" r:id="rId19"/>
    <p:sldId id="281" r:id="rId20"/>
    <p:sldId id="280" r:id="rId21"/>
    <p:sldId id="282" r:id="rId22"/>
    <p:sldId id="294" r:id="rId23"/>
    <p:sldId id="293" r:id="rId24"/>
    <p:sldId id="288" r:id="rId25"/>
    <p:sldId id="295" r:id="rId26"/>
    <p:sldId id="296" r:id="rId27"/>
    <p:sldId id="302" r:id="rId28"/>
    <p:sldId id="298" r:id="rId29"/>
    <p:sldId id="287" r:id="rId30"/>
    <p:sldId id="291" r:id="rId31"/>
    <p:sldId id="299" r:id="rId32"/>
    <p:sldId id="300" r:id="rId33"/>
    <p:sldId id="30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69"/>
    <p:restoredTop sz="94708"/>
  </p:normalViewPr>
  <p:slideViewPr>
    <p:cSldViewPr snapToGrid="0" snapToObjects="1">
      <p:cViewPr varScale="1">
        <p:scale>
          <a:sx n="54" d="100"/>
          <a:sy n="54"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58927-28C1-D849-8C1F-83E8E802F513}"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BBABA05B-F53D-2145-AE0E-19AEBA8795E2}">
      <dgm:prSet phldrT="[Text]"/>
      <dgm:spPr/>
      <dgm:t>
        <a:bodyPr/>
        <a:lstStyle/>
        <a:p>
          <a:r>
            <a:rPr lang="en-US" dirty="0"/>
            <a:t>Rousseau</a:t>
          </a:r>
        </a:p>
      </dgm:t>
    </dgm:pt>
    <dgm:pt modelId="{B93C2849-42CD-6E40-9E4D-DECE7710C1AB}" type="parTrans" cxnId="{8C1B8A95-7533-A740-A1B5-0E93B6FC5285}">
      <dgm:prSet/>
      <dgm:spPr/>
      <dgm:t>
        <a:bodyPr/>
        <a:lstStyle/>
        <a:p>
          <a:endParaRPr lang="en-US"/>
        </a:p>
      </dgm:t>
    </dgm:pt>
    <dgm:pt modelId="{E182B589-F79A-4548-ABB2-3C8C4CE7523D}" type="sibTrans" cxnId="{8C1B8A95-7533-A740-A1B5-0E93B6FC5285}">
      <dgm:prSet/>
      <dgm:spPr/>
      <dgm:t>
        <a:bodyPr/>
        <a:lstStyle/>
        <a:p>
          <a:endParaRPr lang="en-US"/>
        </a:p>
      </dgm:t>
    </dgm:pt>
    <dgm:pt modelId="{9B325850-7585-F440-89F0-A9A78D1E2DEF}">
      <dgm:prSet phldrT="[Text]"/>
      <dgm:spPr/>
      <dgm:t>
        <a:bodyPr/>
        <a:lstStyle/>
        <a:p>
          <a:r>
            <a:rPr lang="en-US" dirty="0"/>
            <a:t>Comenius</a:t>
          </a:r>
        </a:p>
      </dgm:t>
    </dgm:pt>
    <dgm:pt modelId="{2CEF6FCE-B8A2-6A40-A4C5-6F9D3D84ECDF}" type="parTrans" cxnId="{5731659F-1B44-4D45-AAF5-F7BEE19F646D}">
      <dgm:prSet/>
      <dgm:spPr/>
      <dgm:t>
        <a:bodyPr/>
        <a:lstStyle/>
        <a:p>
          <a:endParaRPr lang="en-US"/>
        </a:p>
      </dgm:t>
    </dgm:pt>
    <dgm:pt modelId="{86009EFE-54E8-F341-813D-92C748F818C2}" type="sibTrans" cxnId="{5731659F-1B44-4D45-AAF5-F7BEE19F646D}">
      <dgm:prSet/>
      <dgm:spPr/>
      <dgm:t>
        <a:bodyPr/>
        <a:lstStyle/>
        <a:p>
          <a:endParaRPr lang="en-US"/>
        </a:p>
      </dgm:t>
    </dgm:pt>
    <dgm:pt modelId="{B71ED680-E381-1444-9E79-A5CB7C14D19C}">
      <dgm:prSet phldrT="[Text]"/>
      <dgm:spPr/>
      <dgm:t>
        <a:bodyPr/>
        <a:lstStyle/>
        <a:p>
          <a:r>
            <a:rPr lang="en-US" dirty="0"/>
            <a:t>Head Start</a:t>
          </a:r>
        </a:p>
      </dgm:t>
    </dgm:pt>
    <dgm:pt modelId="{481F74FF-BABD-5F4A-ACEA-C56A7E3F8EF7}" type="parTrans" cxnId="{94709E75-AC9E-054A-B07F-0285010C1C69}">
      <dgm:prSet/>
      <dgm:spPr/>
      <dgm:t>
        <a:bodyPr/>
        <a:lstStyle/>
        <a:p>
          <a:endParaRPr lang="en-US"/>
        </a:p>
      </dgm:t>
    </dgm:pt>
    <dgm:pt modelId="{613C5761-09A6-BA42-AC23-74E8EB0E81C9}" type="sibTrans" cxnId="{94709E75-AC9E-054A-B07F-0285010C1C69}">
      <dgm:prSet/>
      <dgm:spPr/>
      <dgm:t>
        <a:bodyPr/>
        <a:lstStyle/>
        <a:p>
          <a:endParaRPr lang="en-US"/>
        </a:p>
      </dgm:t>
    </dgm:pt>
    <dgm:pt modelId="{963D6425-1FBD-EF4C-952F-7479A239E598}">
      <dgm:prSet phldrT="[Text]"/>
      <dgm:spPr/>
      <dgm:t>
        <a:bodyPr/>
        <a:lstStyle/>
        <a:p>
          <a:r>
            <a:rPr lang="en-US" dirty="0"/>
            <a:t>Piaget</a:t>
          </a:r>
        </a:p>
      </dgm:t>
    </dgm:pt>
    <dgm:pt modelId="{B12F057B-62AD-804A-9A9F-B31C2BAC5125}" type="parTrans" cxnId="{4B681095-E82F-9A48-944F-EDE6D6ACDCC6}">
      <dgm:prSet/>
      <dgm:spPr/>
      <dgm:t>
        <a:bodyPr/>
        <a:lstStyle/>
        <a:p>
          <a:endParaRPr lang="en-US"/>
        </a:p>
      </dgm:t>
    </dgm:pt>
    <dgm:pt modelId="{340F84DF-9CE3-A948-BABB-9E476D50A3AC}" type="sibTrans" cxnId="{4B681095-E82F-9A48-944F-EDE6D6ACDCC6}">
      <dgm:prSet/>
      <dgm:spPr/>
      <dgm:t>
        <a:bodyPr/>
        <a:lstStyle/>
        <a:p>
          <a:endParaRPr lang="en-US"/>
        </a:p>
      </dgm:t>
    </dgm:pt>
    <dgm:pt modelId="{C9738DDC-3FCF-CB40-8140-B57626DF5F18}">
      <dgm:prSet phldrT="[Text]"/>
      <dgm:spPr/>
      <dgm:t>
        <a:bodyPr/>
        <a:lstStyle/>
        <a:p>
          <a:r>
            <a:rPr lang="en-US" dirty="0"/>
            <a:t>Pestalozzi</a:t>
          </a:r>
        </a:p>
      </dgm:t>
    </dgm:pt>
    <dgm:pt modelId="{7FBB9F36-82E2-2F4C-A145-2C2C212D57D6}" type="parTrans" cxnId="{3812C98E-C006-5543-BBD7-B7108AF3989D}">
      <dgm:prSet/>
      <dgm:spPr/>
      <dgm:t>
        <a:bodyPr/>
        <a:lstStyle/>
        <a:p>
          <a:endParaRPr lang="en-US"/>
        </a:p>
      </dgm:t>
    </dgm:pt>
    <dgm:pt modelId="{D9401DA9-222D-ED4A-9A97-061E455E277C}" type="sibTrans" cxnId="{3812C98E-C006-5543-BBD7-B7108AF3989D}">
      <dgm:prSet/>
      <dgm:spPr/>
      <dgm:t>
        <a:bodyPr/>
        <a:lstStyle/>
        <a:p>
          <a:endParaRPr lang="en-US"/>
        </a:p>
      </dgm:t>
    </dgm:pt>
    <dgm:pt modelId="{BB7E6FAD-5A39-D84D-AD5E-4A4812A026AD}">
      <dgm:prSet phldrT="[Text]"/>
      <dgm:spPr/>
      <dgm:t>
        <a:bodyPr/>
        <a:lstStyle/>
        <a:p>
          <a:r>
            <a:rPr lang="en-US" dirty="0"/>
            <a:t>Froebel</a:t>
          </a:r>
        </a:p>
      </dgm:t>
    </dgm:pt>
    <dgm:pt modelId="{F453405C-447F-5D42-9402-EE93E0203C2E}" type="parTrans" cxnId="{033ACC90-E119-9F48-9AF3-CDEBD1D31727}">
      <dgm:prSet/>
      <dgm:spPr/>
      <dgm:t>
        <a:bodyPr/>
        <a:lstStyle/>
        <a:p>
          <a:endParaRPr lang="en-US"/>
        </a:p>
      </dgm:t>
    </dgm:pt>
    <dgm:pt modelId="{3143D667-F635-B94A-860A-3CA91BA5E0D3}" type="sibTrans" cxnId="{033ACC90-E119-9F48-9AF3-CDEBD1D31727}">
      <dgm:prSet/>
      <dgm:spPr/>
      <dgm:t>
        <a:bodyPr/>
        <a:lstStyle/>
        <a:p>
          <a:endParaRPr lang="en-US"/>
        </a:p>
      </dgm:t>
    </dgm:pt>
    <dgm:pt modelId="{1ED9DF5B-9DFE-034C-B8FB-A046072377C0}">
      <dgm:prSet/>
      <dgm:spPr/>
      <dgm:t>
        <a:bodyPr/>
        <a:lstStyle/>
        <a:p>
          <a:r>
            <a:rPr lang="en-US" dirty="0"/>
            <a:t>Montessori</a:t>
          </a:r>
        </a:p>
      </dgm:t>
    </dgm:pt>
    <dgm:pt modelId="{BF8B7E63-0235-5E49-BD14-094E243FE8EE}" type="parTrans" cxnId="{45D7335B-1141-6248-B7DC-56BDAB8064EA}">
      <dgm:prSet/>
      <dgm:spPr/>
      <dgm:t>
        <a:bodyPr/>
        <a:lstStyle/>
        <a:p>
          <a:endParaRPr lang="en-US"/>
        </a:p>
      </dgm:t>
    </dgm:pt>
    <dgm:pt modelId="{4DAF6968-3DC5-AA4A-91D8-DCC6CCDF55DE}" type="sibTrans" cxnId="{45D7335B-1141-6248-B7DC-56BDAB8064EA}">
      <dgm:prSet/>
      <dgm:spPr/>
      <dgm:t>
        <a:bodyPr/>
        <a:lstStyle/>
        <a:p>
          <a:endParaRPr lang="en-US"/>
        </a:p>
      </dgm:t>
    </dgm:pt>
    <dgm:pt modelId="{37A8394A-FD69-B940-83E9-DB92E95B88BB}">
      <dgm:prSet phldrT="[Text]"/>
      <dgm:spPr/>
      <dgm:t>
        <a:bodyPr/>
        <a:lstStyle/>
        <a:p>
          <a:r>
            <a:rPr lang="en-US" dirty="0"/>
            <a:t>John Locke</a:t>
          </a:r>
        </a:p>
      </dgm:t>
    </dgm:pt>
    <dgm:pt modelId="{4070E032-CC80-9E4D-AB8F-67EC5A29AE2D}" type="parTrans" cxnId="{F89E485A-7428-5340-9AF6-ADE1489C19F5}">
      <dgm:prSet/>
      <dgm:spPr/>
      <dgm:t>
        <a:bodyPr/>
        <a:lstStyle/>
        <a:p>
          <a:endParaRPr lang="en-US"/>
        </a:p>
      </dgm:t>
    </dgm:pt>
    <dgm:pt modelId="{2A5A086B-4B17-8647-B587-C95B0C6C1B72}" type="sibTrans" cxnId="{F89E485A-7428-5340-9AF6-ADE1489C19F5}">
      <dgm:prSet/>
      <dgm:spPr/>
      <dgm:t>
        <a:bodyPr/>
        <a:lstStyle/>
        <a:p>
          <a:endParaRPr lang="en-US"/>
        </a:p>
      </dgm:t>
    </dgm:pt>
    <dgm:pt modelId="{D4C11C1F-BF54-CC44-9DD8-29DE7E60D162}" type="pres">
      <dgm:prSet presAssocID="{F2858927-28C1-D849-8C1F-83E8E802F513}" presName="diagram" presStyleCnt="0">
        <dgm:presLayoutVars>
          <dgm:chPref val="1"/>
          <dgm:dir/>
          <dgm:animOne val="branch"/>
          <dgm:animLvl val="lvl"/>
          <dgm:resizeHandles val="exact"/>
        </dgm:presLayoutVars>
      </dgm:prSet>
      <dgm:spPr/>
    </dgm:pt>
    <dgm:pt modelId="{8F76DA23-E6D4-554C-BCD2-3FE6072F5A5A}" type="pres">
      <dgm:prSet presAssocID="{BBABA05B-F53D-2145-AE0E-19AEBA8795E2}" presName="root1" presStyleCnt="0"/>
      <dgm:spPr/>
    </dgm:pt>
    <dgm:pt modelId="{BA8B160C-A6F3-2B4F-B157-3044CB5D4261}" type="pres">
      <dgm:prSet presAssocID="{BBABA05B-F53D-2145-AE0E-19AEBA8795E2}" presName="LevelOneTextNode" presStyleLbl="node0" presStyleIdx="0" presStyleCnt="2">
        <dgm:presLayoutVars>
          <dgm:chPref val="3"/>
        </dgm:presLayoutVars>
      </dgm:prSet>
      <dgm:spPr/>
    </dgm:pt>
    <dgm:pt modelId="{13280F92-9F98-E949-99C5-7CB3456D1334}" type="pres">
      <dgm:prSet presAssocID="{BBABA05B-F53D-2145-AE0E-19AEBA8795E2}" presName="level2hierChild" presStyleCnt="0"/>
      <dgm:spPr/>
    </dgm:pt>
    <dgm:pt modelId="{57A4E887-05B1-BF46-8569-90ECBB2D881B}" type="pres">
      <dgm:prSet presAssocID="{2CEF6FCE-B8A2-6A40-A4C5-6F9D3D84ECDF}" presName="conn2-1" presStyleLbl="parChTrans1D2" presStyleIdx="0" presStyleCnt="2"/>
      <dgm:spPr/>
    </dgm:pt>
    <dgm:pt modelId="{E05494FE-1B88-2342-A75A-4D8FA84E77A2}" type="pres">
      <dgm:prSet presAssocID="{2CEF6FCE-B8A2-6A40-A4C5-6F9D3D84ECDF}" presName="connTx" presStyleLbl="parChTrans1D2" presStyleIdx="0" presStyleCnt="2"/>
      <dgm:spPr/>
    </dgm:pt>
    <dgm:pt modelId="{1B9EACCC-62DD-6547-80E0-D20DB416F814}" type="pres">
      <dgm:prSet presAssocID="{9B325850-7585-F440-89F0-A9A78D1E2DEF}" presName="root2" presStyleCnt="0"/>
      <dgm:spPr/>
    </dgm:pt>
    <dgm:pt modelId="{EB50C557-CEA3-0C45-BECE-E66D1F66093D}" type="pres">
      <dgm:prSet presAssocID="{9B325850-7585-F440-89F0-A9A78D1E2DEF}" presName="LevelTwoTextNode" presStyleLbl="node2" presStyleIdx="0" presStyleCnt="2">
        <dgm:presLayoutVars>
          <dgm:chPref val="3"/>
        </dgm:presLayoutVars>
      </dgm:prSet>
      <dgm:spPr/>
    </dgm:pt>
    <dgm:pt modelId="{0B23D455-4085-7348-9A90-F0F522623730}" type="pres">
      <dgm:prSet presAssocID="{9B325850-7585-F440-89F0-A9A78D1E2DEF}" presName="level3hierChild" presStyleCnt="0"/>
      <dgm:spPr/>
    </dgm:pt>
    <dgm:pt modelId="{032B0E86-EDAC-5345-AE69-A08FA7D073A8}" type="pres">
      <dgm:prSet presAssocID="{481F74FF-BABD-5F4A-ACEA-C56A7E3F8EF7}" presName="conn2-1" presStyleLbl="parChTrans1D3" presStyleIdx="0" presStyleCnt="4"/>
      <dgm:spPr/>
    </dgm:pt>
    <dgm:pt modelId="{3A85211A-C936-AC4D-8C4A-5E798CC66C99}" type="pres">
      <dgm:prSet presAssocID="{481F74FF-BABD-5F4A-ACEA-C56A7E3F8EF7}" presName="connTx" presStyleLbl="parChTrans1D3" presStyleIdx="0" presStyleCnt="4"/>
      <dgm:spPr/>
    </dgm:pt>
    <dgm:pt modelId="{4FCE7EB7-8DD0-314B-B244-45CBD9A9757D}" type="pres">
      <dgm:prSet presAssocID="{B71ED680-E381-1444-9E79-A5CB7C14D19C}" presName="root2" presStyleCnt="0"/>
      <dgm:spPr/>
    </dgm:pt>
    <dgm:pt modelId="{D5E30D0F-0532-254B-B926-6800AFDFAC16}" type="pres">
      <dgm:prSet presAssocID="{B71ED680-E381-1444-9E79-A5CB7C14D19C}" presName="LevelTwoTextNode" presStyleLbl="node3" presStyleIdx="0" presStyleCnt="4">
        <dgm:presLayoutVars>
          <dgm:chPref val="3"/>
        </dgm:presLayoutVars>
      </dgm:prSet>
      <dgm:spPr/>
    </dgm:pt>
    <dgm:pt modelId="{49E8B0FA-5C8A-604F-A02E-013C15051F9E}" type="pres">
      <dgm:prSet presAssocID="{B71ED680-E381-1444-9E79-A5CB7C14D19C}" presName="level3hierChild" presStyleCnt="0"/>
      <dgm:spPr/>
    </dgm:pt>
    <dgm:pt modelId="{0A644449-28D6-C14B-8A2A-2E5623FBBC39}" type="pres">
      <dgm:prSet presAssocID="{B12F057B-62AD-804A-9A9F-B31C2BAC5125}" presName="conn2-1" presStyleLbl="parChTrans1D3" presStyleIdx="1" presStyleCnt="4"/>
      <dgm:spPr/>
    </dgm:pt>
    <dgm:pt modelId="{2E0B2681-B19E-2C46-8840-D22A8ECFCDF4}" type="pres">
      <dgm:prSet presAssocID="{B12F057B-62AD-804A-9A9F-B31C2BAC5125}" presName="connTx" presStyleLbl="parChTrans1D3" presStyleIdx="1" presStyleCnt="4"/>
      <dgm:spPr/>
    </dgm:pt>
    <dgm:pt modelId="{4B3FDA20-5D87-CE47-9F1C-911791E17CF3}" type="pres">
      <dgm:prSet presAssocID="{963D6425-1FBD-EF4C-952F-7479A239E598}" presName="root2" presStyleCnt="0"/>
      <dgm:spPr/>
    </dgm:pt>
    <dgm:pt modelId="{C093745E-CCF8-F34D-A320-AC27E00DB56B}" type="pres">
      <dgm:prSet presAssocID="{963D6425-1FBD-EF4C-952F-7479A239E598}" presName="LevelTwoTextNode" presStyleLbl="node3" presStyleIdx="1" presStyleCnt="4">
        <dgm:presLayoutVars>
          <dgm:chPref val="3"/>
        </dgm:presLayoutVars>
      </dgm:prSet>
      <dgm:spPr/>
    </dgm:pt>
    <dgm:pt modelId="{4A3BF3B7-521C-B744-B694-DF9CD891F5E9}" type="pres">
      <dgm:prSet presAssocID="{963D6425-1FBD-EF4C-952F-7479A239E598}" presName="level3hierChild" presStyleCnt="0"/>
      <dgm:spPr/>
    </dgm:pt>
    <dgm:pt modelId="{C5634F5C-B7E0-3644-81D8-26B6BE88F195}" type="pres">
      <dgm:prSet presAssocID="{7FBB9F36-82E2-2F4C-A145-2C2C212D57D6}" presName="conn2-1" presStyleLbl="parChTrans1D2" presStyleIdx="1" presStyleCnt="2"/>
      <dgm:spPr/>
    </dgm:pt>
    <dgm:pt modelId="{AB43DB37-CC9A-8549-8F61-8263E6B77F1E}" type="pres">
      <dgm:prSet presAssocID="{7FBB9F36-82E2-2F4C-A145-2C2C212D57D6}" presName="connTx" presStyleLbl="parChTrans1D2" presStyleIdx="1" presStyleCnt="2"/>
      <dgm:spPr/>
    </dgm:pt>
    <dgm:pt modelId="{19D96E80-5019-2B45-A0F0-EF38723AE9CC}" type="pres">
      <dgm:prSet presAssocID="{C9738DDC-3FCF-CB40-8140-B57626DF5F18}" presName="root2" presStyleCnt="0"/>
      <dgm:spPr/>
    </dgm:pt>
    <dgm:pt modelId="{3BCBA7E1-0912-2442-B0A1-9687B24228F9}" type="pres">
      <dgm:prSet presAssocID="{C9738DDC-3FCF-CB40-8140-B57626DF5F18}" presName="LevelTwoTextNode" presStyleLbl="node2" presStyleIdx="1" presStyleCnt="2">
        <dgm:presLayoutVars>
          <dgm:chPref val="3"/>
        </dgm:presLayoutVars>
      </dgm:prSet>
      <dgm:spPr/>
    </dgm:pt>
    <dgm:pt modelId="{DF50E76A-9385-8E4A-A471-DAE3FC0F3454}" type="pres">
      <dgm:prSet presAssocID="{C9738DDC-3FCF-CB40-8140-B57626DF5F18}" presName="level3hierChild" presStyleCnt="0"/>
      <dgm:spPr/>
    </dgm:pt>
    <dgm:pt modelId="{F7C4AD8F-A417-9544-83A8-118508398911}" type="pres">
      <dgm:prSet presAssocID="{F453405C-447F-5D42-9402-EE93E0203C2E}" presName="conn2-1" presStyleLbl="parChTrans1D3" presStyleIdx="2" presStyleCnt="4"/>
      <dgm:spPr/>
    </dgm:pt>
    <dgm:pt modelId="{067A9553-65A4-1F4D-92A2-8EC1C3B5500E}" type="pres">
      <dgm:prSet presAssocID="{F453405C-447F-5D42-9402-EE93E0203C2E}" presName="connTx" presStyleLbl="parChTrans1D3" presStyleIdx="2" presStyleCnt="4"/>
      <dgm:spPr/>
    </dgm:pt>
    <dgm:pt modelId="{08244E84-A476-AA42-B8A9-91E44D0E1AAD}" type="pres">
      <dgm:prSet presAssocID="{BB7E6FAD-5A39-D84D-AD5E-4A4812A026AD}" presName="root2" presStyleCnt="0"/>
      <dgm:spPr/>
    </dgm:pt>
    <dgm:pt modelId="{B9DDC112-D067-A645-9E4A-3E0C94C2EDC2}" type="pres">
      <dgm:prSet presAssocID="{BB7E6FAD-5A39-D84D-AD5E-4A4812A026AD}" presName="LevelTwoTextNode" presStyleLbl="node3" presStyleIdx="2" presStyleCnt="4">
        <dgm:presLayoutVars>
          <dgm:chPref val="3"/>
        </dgm:presLayoutVars>
      </dgm:prSet>
      <dgm:spPr/>
    </dgm:pt>
    <dgm:pt modelId="{C2F25489-AB19-9941-8686-3CF8B4828EEF}" type="pres">
      <dgm:prSet presAssocID="{BB7E6FAD-5A39-D84D-AD5E-4A4812A026AD}" presName="level3hierChild" presStyleCnt="0"/>
      <dgm:spPr/>
    </dgm:pt>
    <dgm:pt modelId="{EC6E0972-EB73-1745-9295-5DED42BABDCF}" type="pres">
      <dgm:prSet presAssocID="{BF8B7E63-0235-5E49-BD14-094E243FE8EE}" presName="conn2-1" presStyleLbl="parChTrans1D3" presStyleIdx="3" presStyleCnt="4"/>
      <dgm:spPr/>
    </dgm:pt>
    <dgm:pt modelId="{173FA5B7-EB2B-DF4E-91CF-0D89F9D6C874}" type="pres">
      <dgm:prSet presAssocID="{BF8B7E63-0235-5E49-BD14-094E243FE8EE}" presName="connTx" presStyleLbl="parChTrans1D3" presStyleIdx="3" presStyleCnt="4"/>
      <dgm:spPr/>
    </dgm:pt>
    <dgm:pt modelId="{8177601A-AF3F-9E4A-B49B-AAC78BB3145E}" type="pres">
      <dgm:prSet presAssocID="{1ED9DF5B-9DFE-034C-B8FB-A046072377C0}" presName="root2" presStyleCnt="0"/>
      <dgm:spPr/>
    </dgm:pt>
    <dgm:pt modelId="{CB3FF6FA-B729-A348-A70B-269FCA0A32C1}" type="pres">
      <dgm:prSet presAssocID="{1ED9DF5B-9DFE-034C-B8FB-A046072377C0}" presName="LevelTwoTextNode" presStyleLbl="node3" presStyleIdx="3" presStyleCnt="4">
        <dgm:presLayoutVars>
          <dgm:chPref val="3"/>
        </dgm:presLayoutVars>
      </dgm:prSet>
      <dgm:spPr/>
    </dgm:pt>
    <dgm:pt modelId="{5D2696C5-A5E4-6148-83F1-8AA7CC927A49}" type="pres">
      <dgm:prSet presAssocID="{1ED9DF5B-9DFE-034C-B8FB-A046072377C0}" presName="level3hierChild" presStyleCnt="0"/>
      <dgm:spPr/>
    </dgm:pt>
    <dgm:pt modelId="{15EC85C0-BBDB-0A4B-8EEC-87CBEAE58207}" type="pres">
      <dgm:prSet presAssocID="{37A8394A-FD69-B940-83E9-DB92E95B88BB}" presName="root1" presStyleCnt="0"/>
      <dgm:spPr/>
    </dgm:pt>
    <dgm:pt modelId="{BDFB115C-309F-5A4B-9658-D441D548698B}" type="pres">
      <dgm:prSet presAssocID="{37A8394A-FD69-B940-83E9-DB92E95B88BB}" presName="LevelOneTextNode" presStyleLbl="node0" presStyleIdx="1" presStyleCnt="2">
        <dgm:presLayoutVars>
          <dgm:chPref val="3"/>
        </dgm:presLayoutVars>
      </dgm:prSet>
      <dgm:spPr/>
    </dgm:pt>
    <dgm:pt modelId="{8B2D2E78-0ECF-D64D-A1E0-32FC1C3B1E5A}" type="pres">
      <dgm:prSet presAssocID="{37A8394A-FD69-B940-83E9-DB92E95B88BB}" presName="level2hierChild" presStyleCnt="0"/>
      <dgm:spPr/>
    </dgm:pt>
  </dgm:ptLst>
  <dgm:cxnLst>
    <dgm:cxn modelId="{416B6210-1E27-E140-9E9C-729A0159AF85}" type="presOf" srcId="{7FBB9F36-82E2-2F4C-A145-2C2C212D57D6}" destId="{AB43DB37-CC9A-8549-8F61-8263E6B77F1E}" srcOrd="1" destOrd="0" presId="urn:microsoft.com/office/officeart/2005/8/layout/hierarchy2"/>
    <dgm:cxn modelId="{F2A97218-74BE-7540-A09B-40258F62792D}" type="presOf" srcId="{BB7E6FAD-5A39-D84D-AD5E-4A4812A026AD}" destId="{B9DDC112-D067-A645-9E4A-3E0C94C2EDC2}" srcOrd="0" destOrd="0" presId="urn:microsoft.com/office/officeart/2005/8/layout/hierarchy2"/>
    <dgm:cxn modelId="{9FAA4B38-3D04-5844-B2BC-681E104B2C08}" type="presOf" srcId="{B12F057B-62AD-804A-9A9F-B31C2BAC5125}" destId="{0A644449-28D6-C14B-8A2A-2E5623FBBC39}" srcOrd="0" destOrd="0" presId="urn:microsoft.com/office/officeart/2005/8/layout/hierarchy2"/>
    <dgm:cxn modelId="{70B59B39-74A2-D04D-8400-DA4DBEB0F062}" type="presOf" srcId="{B71ED680-E381-1444-9E79-A5CB7C14D19C}" destId="{D5E30D0F-0532-254B-B926-6800AFDFAC16}" srcOrd="0" destOrd="0" presId="urn:microsoft.com/office/officeart/2005/8/layout/hierarchy2"/>
    <dgm:cxn modelId="{45D7335B-1141-6248-B7DC-56BDAB8064EA}" srcId="{C9738DDC-3FCF-CB40-8140-B57626DF5F18}" destId="{1ED9DF5B-9DFE-034C-B8FB-A046072377C0}" srcOrd="1" destOrd="0" parTransId="{BF8B7E63-0235-5E49-BD14-094E243FE8EE}" sibTransId="{4DAF6968-3DC5-AA4A-91D8-DCC6CCDF55DE}"/>
    <dgm:cxn modelId="{DEDA8761-F5D8-584C-A890-CC4C25610530}" type="presOf" srcId="{F453405C-447F-5D42-9402-EE93E0203C2E}" destId="{F7C4AD8F-A417-9544-83A8-118508398911}" srcOrd="0" destOrd="0" presId="urn:microsoft.com/office/officeart/2005/8/layout/hierarchy2"/>
    <dgm:cxn modelId="{F97F8345-FA96-A944-8403-55345ED00BF0}" type="presOf" srcId="{481F74FF-BABD-5F4A-ACEA-C56A7E3F8EF7}" destId="{3A85211A-C936-AC4D-8C4A-5E798CC66C99}" srcOrd="1" destOrd="0" presId="urn:microsoft.com/office/officeart/2005/8/layout/hierarchy2"/>
    <dgm:cxn modelId="{DC7CA66A-2757-4F42-A518-768AB621BC58}" type="presOf" srcId="{9B325850-7585-F440-89F0-A9A78D1E2DEF}" destId="{EB50C557-CEA3-0C45-BECE-E66D1F66093D}" srcOrd="0" destOrd="0" presId="urn:microsoft.com/office/officeart/2005/8/layout/hierarchy2"/>
    <dgm:cxn modelId="{94709E75-AC9E-054A-B07F-0285010C1C69}" srcId="{9B325850-7585-F440-89F0-A9A78D1E2DEF}" destId="{B71ED680-E381-1444-9E79-A5CB7C14D19C}" srcOrd="0" destOrd="0" parTransId="{481F74FF-BABD-5F4A-ACEA-C56A7E3F8EF7}" sibTransId="{613C5761-09A6-BA42-AC23-74E8EB0E81C9}"/>
    <dgm:cxn modelId="{F89E485A-7428-5340-9AF6-ADE1489C19F5}" srcId="{F2858927-28C1-D849-8C1F-83E8E802F513}" destId="{37A8394A-FD69-B940-83E9-DB92E95B88BB}" srcOrd="1" destOrd="0" parTransId="{4070E032-CC80-9E4D-AB8F-67EC5A29AE2D}" sibTransId="{2A5A086B-4B17-8647-B587-C95B0C6C1B72}"/>
    <dgm:cxn modelId="{ABE2808E-49E1-1349-A080-8FEE313FD6DE}" type="presOf" srcId="{BF8B7E63-0235-5E49-BD14-094E243FE8EE}" destId="{173FA5B7-EB2B-DF4E-91CF-0D89F9D6C874}" srcOrd="1" destOrd="0" presId="urn:microsoft.com/office/officeart/2005/8/layout/hierarchy2"/>
    <dgm:cxn modelId="{3812C98E-C006-5543-BBD7-B7108AF3989D}" srcId="{BBABA05B-F53D-2145-AE0E-19AEBA8795E2}" destId="{C9738DDC-3FCF-CB40-8140-B57626DF5F18}" srcOrd="1" destOrd="0" parTransId="{7FBB9F36-82E2-2F4C-A145-2C2C212D57D6}" sibTransId="{D9401DA9-222D-ED4A-9A97-061E455E277C}"/>
    <dgm:cxn modelId="{033ACC90-E119-9F48-9AF3-CDEBD1D31727}" srcId="{C9738DDC-3FCF-CB40-8140-B57626DF5F18}" destId="{BB7E6FAD-5A39-D84D-AD5E-4A4812A026AD}" srcOrd="0" destOrd="0" parTransId="{F453405C-447F-5D42-9402-EE93E0203C2E}" sibTransId="{3143D667-F635-B94A-860A-3CA91BA5E0D3}"/>
    <dgm:cxn modelId="{4B681095-E82F-9A48-944F-EDE6D6ACDCC6}" srcId="{9B325850-7585-F440-89F0-A9A78D1E2DEF}" destId="{963D6425-1FBD-EF4C-952F-7479A239E598}" srcOrd="1" destOrd="0" parTransId="{B12F057B-62AD-804A-9A9F-B31C2BAC5125}" sibTransId="{340F84DF-9CE3-A948-BABB-9E476D50A3AC}"/>
    <dgm:cxn modelId="{8C1B8A95-7533-A740-A1B5-0E93B6FC5285}" srcId="{F2858927-28C1-D849-8C1F-83E8E802F513}" destId="{BBABA05B-F53D-2145-AE0E-19AEBA8795E2}" srcOrd="0" destOrd="0" parTransId="{B93C2849-42CD-6E40-9E4D-DECE7710C1AB}" sibTransId="{E182B589-F79A-4548-ABB2-3C8C4CE7523D}"/>
    <dgm:cxn modelId="{6E240098-48A3-2E45-B2E9-B89E0AA6ED35}" type="presOf" srcId="{F453405C-447F-5D42-9402-EE93E0203C2E}" destId="{067A9553-65A4-1F4D-92A2-8EC1C3B5500E}" srcOrd="1" destOrd="0" presId="urn:microsoft.com/office/officeart/2005/8/layout/hierarchy2"/>
    <dgm:cxn modelId="{5731659F-1B44-4D45-AAF5-F7BEE19F646D}" srcId="{BBABA05B-F53D-2145-AE0E-19AEBA8795E2}" destId="{9B325850-7585-F440-89F0-A9A78D1E2DEF}" srcOrd="0" destOrd="0" parTransId="{2CEF6FCE-B8A2-6A40-A4C5-6F9D3D84ECDF}" sibTransId="{86009EFE-54E8-F341-813D-92C748F818C2}"/>
    <dgm:cxn modelId="{54524EAB-C893-0841-B548-2F3F44F4AF1E}" type="presOf" srcId="{F2858927-28C1-D849-8C1F-83E8E802F513}" destId="{D4C11C1F-BF54-CC44-9DD8-29DE7E60D162}" srcOrd="0" destOrd="0" presId="urn:microsoft.com/office/officeart/2005/8/layout/hierarchy2"/>
    <dgm:cxn modelId="{BD89E0AD-821A-A243-90CA-0DCAF3D5431E}" type="presOf" srcId="{1ED9DF5B-9DFE-034C-B8FB-A046072377C0}" destId="{CB3FF6FA-B729-A348-A70B-269FCA0A32C1}" srcOrd="0" destOrd="0" presId="urn:microsoft.com/office/officeart/2005/8/layout/hierarchy2"/>
    <dgm:cxn modelId="{964CC2B6-2726-BF41-BD2B-1B95524F570D}" type="presOf" srcId="{7FBB9F36-82E2-2F4C-A145-2C2C212D57D6}" destId="{C5634F5C-B7E0-3644-81D8-26B6BE88F195}" srcOrd="0" destOrd="0" presId="urn:microsoft.com/office/officeart/2005/8/layout/hierarchy2"/>
    <dgm:cxn modelId="{70D682D9-358E-4640-8CD8-7F49D24815A4}" type="presOf" srcId="{B12F057B-62AD-804A-9A9F-B31C2BAC5125}" destId="{2E0B2681-B19E-2C46-8840-D22A8ECFCDF4}" srcOrd="1" destOrd="0" presId="urn:microsoft.com/office/officeart/2005/8/layout/hierarchy2"/>
    <dgm:cxn modelId="{06303EDB-E418-1B4D-8519-E08877B92056}" type="presOf" srcId="{2CEF6FCE-B8A2-6A40-A4C5-6F9D3D84ECDF}" destId="{57A4E887-05B1-BF46-8569-90ECBB2D881B}" srcOrd="0" destOrd="0" presId="urn:microsoft.com/office/officeart/2005/8/layout/hierarchy2"/>
    <dgm:cxn modelId="{36D63BDC-BE4A-C443-BAF5-304444E9B32C}" type="presOf" srcId="{BBABA05B-F53D-2145-AE0E-19AEBA8795E2}" destId="{BA8B160C-A6F3-2B4F-B157-3044CB5D4261}" srcOrd="0" destOrd="0" presId="urn:microsoft.com/office/officeart/2005/8/layout/hierarchy2"/>
    <dgm:cxn modelId="{852DDEE5-375E-A845-BB91-F2C35AD8DCDC}" type="presOf" srcId="{C9738DDC-3FCF-CB40-8140-B57626DF5F18}" destId="{3BCBA7E1-0912-2442-B0A1-9687B24228F9}" srcOrd="0" destOrd="0" presId="urn:microsoft.com/office/officeart/2005/8/layout/hierarchy2"/>
    <dgm:cxn modelId="{A1268EE9-C61B-C14E-A648-F8203E387555}" type="presOf" srcId="{481F74FF-BABD-5F4A-ACEA-C56A7E3F8EF7}" destId="{032B0E86-EDAC-5345-AE69-A08FA7D073A8}" srcOrd="0" destOrd="0" presId="urn:microsoft.com/office/officeart/2005/8/layout/hierarchy2"/>
    <dgm:cxn modelId="{F90644EA-6DCF-F444-B77D-78A1945550F4}" type="presOf" srcId="{963D6425-1FBD-EF4C-952F-7479A239E598}" destId="{C093745E-CCF8-F34D-A320-AC27E00DB56B}" srcOrd="0" destOrd="0" presId="urn:microsoft.com/office/officeart/2005/8/layout/hierarchy2"/>
    <dgm:cxn modelId="{DE342EF6-55F5-F446-9AB2-8B884D118EA5}" type="presOf" srcId="{BF8B7E63-0235-5E49-BD14-094E243FE8EE}" destId="{EC6E0972-EB73-1745-9295-5DED42BABDCF}" srcOrd="0" destOrd="0" presId="urn:microsoft.com/office/officeart/2005/8/layout/hierarchy2"/>
    <dgm:cxn modelId="{DACF25F9-3870-C743-9F78-A946AA45A69E}" type="presOf" srcId="{2CEF6FCE-B8A2-6A40-A4C5-6F9D3D84ECDF}" destId="{E05494FE-1B88-2342-A75A-4D8FA84E77A2}" srcOrd="1" destOrd="0" presId="urn:microsoft.com/office/officeart/2005/8/layout/hierarchy2"/>
    <dgm:cxn modelId="{710019FB-2FCF-F142-AEC9-549B99C43930}" type="presOf" srcId="{37A8394A-FD69-B940-83E9-DB92E95B88BB}" destId="{BDFB115C-309F-5A4B-9658-D441D548698B}" srcOrd="0" destOrd="0" presId="urn:microsoft.com/office/officeart/2005/8/layout/hierarchy2"/>
    <dgm:cxn modelId="{265EC770-8D47-0B42-B6BF-879DC059EE2E}" type="presParOf" srcId="{D4C11C1F-BF54-CC44-9DD8-29DE7E60D162}" destId="{8F76DA23-E6D4-554C-BCD2-3FE6072F5A5A}" srcOrd="0" destOrd="0" presId="urn:microsoft.com/office/officeart/2005/8/layout/hierarchy2"/>
    <dgm:cxn modelId="{C55D4FA1-91D0-FE4E-A2E1-B5F5EC343F99}" type="presParOf" srcId="{8F76DA23-E6D4-554C-BCD2-3FE6072F5A5A}" destId="{BA8B160C-A6F3-2B4F-B157-3044CB5D4261}" srcOrd="0" destOrd="0" presId="urn:microsoft.com/office/officeart/2005/8/layout/hierarchy2"/>
    <dgm:cxn modelId="{060ED228-A913-2A44-8DA6-9F5A1039FCAF}" type="presParOf" srcId="{8F76DA23-E6D4-554C-BCD2-3FE6072F5A5A}" destId="{13280F92-9F98-E949-99C5-7CB3456D1334}" srcOrd="1" destOrd="0" presId="urn:microsoft.com/office/officeart/2005/8/layout/hierarchy2"/>
    <dgm:cxn modelId="{4BC0FCD5-6A91-C145-A671-216C24BA30DC}" type="presParOf" srcId="{13280F92-9F98-E949-99C5-7CB3456D1334}" destId="{57A4E887-05B1-BF46-8569-90ECBB2D881B}" srcOrd="0" destOrd="0" presId="urn:microsoft.com/office/officeart/2005/8/layout/hierarchy2"/>
    <dgm:cxn modelId="{1B388E4D-7BF7-D542-B142-1DFB1176379B}" type="presParOf" srcId="{57A4E887-05B1-BF46-8569-90ECBB2D881B}" destId="{E05494FE-1B88-2342-A75A-4D8FA84E77A2}" srcOrd="0" destOrd="0" presId="urn:microsoft.com/office/officeart/2005/8/layout/hierarchy2"/>
    <dgm:cxn modelId="{FEE77852-2485-BA45-9242-1D4757E0761B}" type="presParOf" srcId="{13280F92-9F98-E949-99C5-7CB3456D1334}" destId="{1B9EACCC-62DD-6547-80E0-D20DB416F814}" srcOrd="1" destOrd="0" presId="urn:microsoft.com/office/officeart/2005/8/layout/hierarchy2"/>
    <dgm:cxn modelId="{54859B0E-0088-3841-9DEC-017139D8C73B}" type="presParOf" srcId="{1B9EACCC-62DD-6547-80E0-D20DB416F814}" destId="{EB50C557-CEA3-0C45-BECE-E66D1F66093D}" srcOrd="0" destOrd="0" presId="urn:microsoft.com/office/officeart/2005/8/layout/hierarchy2"/>
    <dgm:cxn modelId="{01A0EB44-AAD4-BE40-97F1-237FFF90E53E}" type="presParOf" srcId="{1B9EACCC-62DD-6547-80E0-D20DB416F814}" destId="{0B23D455-4085-7348-9A90-F0F522623730}" srcOrd="1" destOrd="0" presId="urn:microsoft.com/office/officeart/2005/8/layout/hierarchy2"/>
    <dgm:cxn modelId="{CED17B70-2647-7C46-90E5-375C01C1467B}" type="presParOf" srcId="{0B23D455-4085-7348-9A90-F0F522623730}" destId="{032B0E86-EDAC-5345-AE69-A08FA7D073A8}" srcOrd="0" destOrd="0" presId="urn:microsoft.com/office/officeart/2005/8/layout/hierarchy2"/>
    <dgm:cxn modelId="{2673D573-1F5C-3044-8A79-6782D60BFC13}" type="presParOf" srcId="{032B0E86-EDAC-5345-AE69-A08FA7D073A8}" destId="{3A85211A-C936-AC4D-8C4A-5E798CC66C99}" srcOrd="0" destOrd="0" presId="urn:microsoft.com/office/officeart/2005/8/layout/hierarchy2"/>
    <dgm:cxn modelId="{B0BDBAF7-AA2F-E94E-8DAE-3080876334B9}" type="presParOf" srcId="{0B23D455-4085-7348-9A90-F0F522623730}" destId="{4FCE7EB7-8DD0-314B-B244-45CBD9A9757D}" srcOrd="1" destOrd="0" presId="urn:microsoft.com/office/officeart/2005/8/layout/hierarchy2"/>
    <dgm:cxn modelId="{B5066FAE-7ABF-E547-B8C3-218B15F2A5C8}" type="presParOf" srcId="{4FCE7EB7-8DD0-314B-B244-45CBD9A9757D}" destId="{D5E30D0F-0532-254B-B926-6800AFDFAC16}" srcOrd="0" destOrd="0" presId="urn:microsoft.com/office/officeart/2005/8/layout/hierarchy2"/>
    <dgm:cxn modelId="{77F044E1-851C-9F4F-B0B5-C6C9074ACF63}" type="presParOf" srcId="{4FCE7EB7-8DD0-314B-B244-45CBD9A9757D}" destId="{49E8B0FA-5C8A-604F-A02E-013C15051F9E}" srcOrd="1" destOrd="0" presId="urn:microsoft.com/office/officeart/2005/8/layout/hierarchy2"/>
    <dgm:cxn modelId="{00C70CA9-9C13-3C41-92F5-FB5F03A55937}" type="presParOf" srcId="{0B23D455-4085-7348-9A90-F0F522623730}" destId="{0A644449-28D6-C14B-8A2A-2E5623FBBC39}" srcOrd="2" destOrd="0" presId="urn:microsoft.com/office/officeart/2005/8/layout/hierarchy2"/>
    <dgm:cxn modelId="{9B69A7D6-B2D0-8A49-B252-E6ECBEAC764B}" type="presParOf" srcId="{0A644449-28D6-C14B-8A2A-2E5623FBBC39}" destId="{2E0B2681-B19E-2C46-8840-D22A8ECFCDF4}" srcOrd="0" destOrd="0" presId="urn:microsoft.com/office/officeart/2005/8/layout/hierarchy2"/>
    <dgm:cxn modelId="{9D558AED-B86C-254D-A19D-A1D07E4A7777}" type="presParOf" srcId="{0B23D455-4085-7348-9A90-F0F522623730}" destId="{4B3FDA20-5D87-CE47-9F1C-911791E17CF3}" srcOrd="3" destOrd="0" presId="urn:microsoft.com/office/officeart/2005/8/layout/hierarchy2"/>
    <dgm:cxn modelId="{7F0E76CB-A055-A34A-B5EB-F48C7F4F783A}" type="presParOf" srcId="{4B3FDA20-5D87-CE47-9F1C-911791E17CF3}" destId="{C093745E-CCF8-F34D-A320-AC27E00DB56B}" srcOrd="0" destOrd="0" presId="urn:microsoft.com/office/officeart/2005/8/layout/hierarchy2"/>
    <dgm:cxn modelId="{C4F7845E-7470-5A4B-A7D3-70C1247977B0}" type="presParOf" srcId="{4B3FDA20-5D87-CE47-9F1C-911791E17CF3}" destId="{4A3BF3B7-521C-B744-B694-DF9CD891F5E9}" srcOrd="1" destOrd="0" presId="urn:microsoft.com/office/officeart/2005/8/layout/hierarchy2"/>
    <dgm:cxn modelId="{25170A1B-1377-D643-8AAC-EA6C59254065}" type="presParOf" srcId="{13280F92-9F98-E949-99C5-7CB3456D1334}" destId="{C5634F5C-B7E0-3644-81D8-26B6BE88F195}" srcOrd="2" destOrd="0" presId="urn:microsoft.com/office/officeart/2005/8/layout/hierarchy2"/>
    <dgm:cxn modelId="{C0F03AB9-A8F5-424B-A6E3-E2D00B98ECC6}" type="presParOf" srcId="{C5634F5C-B7E0-3644-81D8-26B6BE88F195}" destId="{AB43DB37-CC9A-8549-8F61-8263E6B77F1E}" srcOrd="0" destOrd="0" presId="urn:microsoft.com/office/officeart/2005/8/layout/hierarchy2"/>
    <dgm:cxn modelId="{804AB89C-150A-5A46-9DE7-49CAF9107FCB}" type="presParOf" srcId="{13280F92-9F98-E949-99C5-7CB3456D1334}" destId="{19D96E80-5019-2B45-A0F0-EF38723AE9CC}" srcOrd="3" destOrd="0" presId="urn:microsoft.com/office/officeart/2005/8/layout/hierarchy2"/>
    <dgm:cxn modelId="{8CCAC8D0-C33D-D041-AA4A-715C4AE5A042}" type="presParOf" srcId="{19D96E80-5019-2B45-A0F0-EF38723AE9CC}" destId="{3BCBA7E1-0912-2442-B0A1-9687B24228F9}" srcOrd="0" destOrd="0" presId="urn:microsoft.com/office/officeart/2005/8/layout/hierarchy2"/>
    <dgm:cxn modelId="{96773334-926B-F143-967C-2A99C04347DA}" type="presParOf" srcId="{19D96E80-5019-2B45-A0F0-EF38723AE9CC}" destId="{DF50E76A-9385-8E4A-A471-DAE3FC0F3454}" srcOrd="1" destOrd="0" presId="urn:microsoft.com/office/officeart/2005/8/layout/hierarchy2"/>
    <dgm:cxn modelId="{CDED0214-C4D2-6B43-94B6-37C4FFFC212C}" type="presParOf" srcId="{DF50E76A-9385-8E4A-A471-DAE3FC0F3454}" destId="{F7C4AD8F-A417-9544-83A8-118508398911}" srcOrd="0" destOrd="0" presId="urn:microsoft.com/office/officeart/2005/8/layout/hierarchy2"/>
    <dgm:cxn modelId="{59A63F5B-D927-C34D-974D-B777C96B44E4}" type="presParOf" srcId="{F7C4AD8F-A417-9544-83A8-118508398911}" destId="{067A9553-65A4-1F4D-92A2-8EC1C3B5500E}" srcOrd="0" destOrd="0" presId="urn:microsoft.com/office/officeart/2005/8/layout/hierarchy2"/>
    <dgm:cxn modelId="{D8C31078-C504-1A4C-BE3F-C8F588DF8996}" type="presParOf" srcId="{DF50E76A-9385-8E4A-A471-DAE3FC0F3454}" destId="{08244E84-A476-AA42-B8A9-91E44D0E1AAD}" srcOrd="1" destOrd="0" presId="urn:microsoft.com/office/officeart/2005/8/layout/hierarchy2"/>
    <dgm:cxn modelId="{DC2BDD0A-B753-8544-81FB-B2B5161145A0}" type="presParOf" srcId="{08244E84-A476-AA42-B8A9-91E44D0E1AAD}" destId="{B9DDC112-D067-A645-9E4A-3E0C94C2EDC2}" srcOrd="0" destOrd="0" presId="urn:microsoft.com/office/officeart/2005/8/layout/hierarchy2"/>
    <dgm:cxn modelId="{F23D5878-2F2F-1F42-A2BC-68EFFCCA94E8}" type="presParOf" srcId="{08244E84-A476-AA42-B8A9-91E44D0E1AAD}" destId="{C2F25489-AB19-9941-8686-3CF8B4828EEF}" srcOrd="1" destOrd="0" presId="urn:microsoft.com/office/officeart/2005/8/layout/hierarchy2"/>
    <dgm:cxn modelId="{097EB986-75AF-A940-AC16-1F2A3E325CC6}" type="presParOf" srcId="{DF50E76A-9385-8E4A-A471-DAE3FC0F3454}" destId="{EC6E0972-EB73-1745-9295-5DED42BABDCF}" srcOrd="2" destOrd="0" presId="urn:microsoft.com/office/officeart/2005/8/layout/hierarchy2"/>
    <dgm:cxn modelId="{9CF18786-7924-8046-B2AB-615B03C0A165}" type="presParOf" srcId="{EC6E0972-EB73-1745-9295-5DED42BABDCF}" destId="{173FA5B7-EB2B-DF4E-91CF-0D89F9D6C874}" srcOrd="0" destOrd="0" presId="urn:microsoft.com/office/officeart/2005/8/layout/hierarchy2"/>
    <dgm:cxn modelId="{1CF5048C-7BC1-C349-9286-1E4224F0D7DA}" type="presParOf" srcId="{DF50E76A-9385-8E4A-A471-DAE3FC0F3454}" destId="{8177601A-AF3F-9E4A-B49B-AAC78BB3145E}" srcOrd="3" destOrd="0" presId="urn:microsoft.com/office/officeart/2005/8/layout/hierarchy2"/>
    <dgm:cxn modelId="{D1783CF9-1A59-E94D-8A89-4C23686F8C51}" type="presParOf" srcId="{8177601A-AF3F-9E4A-B49B-AAC78BB3145E}" destId="{CB3FF6FA-B729-A348-A70B-269FCA0A32C1}" srcOrd="0" destOrd="0" presId="urn:microsoft.com/office/officeart/2005/8/layout/hierarchy2"/>
    <dgm:cxn modelId="{79701896-7CC5-0547-8776-CD075329CE0A}" type="presParOf" srcId="{8177601A-AF3F-9E4A-B49B-AAC78BB3145E}" destId="{5D2696C5-A5E4-6148-83F1-8AA7CC927A49}" srcOrd="1" destOrd="0" presId="urn:microsoft.com/office/officeart/2005/8/layout/hierarchy2"/>
    <dgm:cxn modelId="{E0E1357F-A76F-BD4B-A06F-4528E747E920}" type="presParOf" srcId="{D4C11C1F-BF54-CC44-9DD8-29DE7E60D162}" destId="{15EC85C0-BBDB-0A4B-8EEC-87CBEAE58207}" srcOrd="1" destOrd="0" presId="urn:microsoft.com/office/officeart/2005/8/layout/hierarchy2"/>
    <dgm:cxn modelId="{276C944D-3FEC-7541-8889-00CE2AC2ABB7}" type="presParOf" srcId="{15EC85C0-BBDB-0A4B-8EEC-87CBEAE58207}" destId="{BDFB115C-309F-5A4B-9658-D441D548698B}" srcOrd="0" destOrd="0" presId="urn:microsoft.com/office/officeart/2005/8/layout/hierarchy2"/>
    <dgm:cxn modelId="{2CBDF708-1FB9-8445-8B8D-869C17604F9A}" type="presParOf" srcId="{15EC85C0-BBDB-0A4B-8EEC-87CBEAE58207}" destId="{8B2D2E78-0ECF-D64D-A1E0-32FC1C3B1E5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858927-28C1-D849-8C1F-83E8E802F513}" type="doc">
      <dgm:prSet loTypeId="urn:microsoft.com/office/officeart/2005/8/layout/hierarchy2" loCatId="" qsTypeId="urn:microsoft.com/office/officeart/2005/8/quickstyle/simple1" qsCatId="simple" csTypeId="urn:microsoft.com/office/officeart/2005/8/colors/colorful2" csCatId="colorful" phldr="1"/>
      <dgm:spPr/>
      <dgm:t>
        <a:bodyPr/>
        <a:lstStyle/>
        <a:p>
          <a:endParaRPr lang="en-US"/>
        </a:p>
      </dgm:t>
    </dgm:pt>
    <dgm:pt modelId="{BBABA05B-F53D-2145-AE0E-19AEBA8795E2}">
      <dgm:prSet phldrT="[Text]"/>
      <dgm:spPr/>
      <dgm:t>
        <a:bodyPr/>
        <a:lstStyle/>
        <a:p>
          <a:r>
            <a:rPr lang="en-US" dirty="0"/>
            <a:t>(Rousseau) Importance of observing children, stages of development </a:t>
          </a:r>
        </a:p>
      </dgm:t>
    </dgm:pt>
    <dgm:pt modelId="{B93C2849-42CD-6E40-9E4D-DECE7710C1AB}" type="parTrans" cxnId="{8C1B8A95-7533-A740-A1B5-0E93B6FC5285}">
      <dgm:prSet/>
      <dgm:spPr/>
      <dgm:t>
        <a:bodyPr/>
        <a:lstStyle/>
        <a:p>
          <a:endParaRPr lang="en-US"/>
        </a:p>
      </dgm:t>
    </dgm:pt>
    <dgm:pt modelId="{E182B589-F79A-4548-ABB2-3C8C4CE7523D}" type="sibTrans" cxnId="{8C1B8A95-7533-A740-A1B5-0E93B6FC5285}">
      <dgm:prSet/>
      <dgm:spPr/>
      <dgm:t>
        <a:bodyPr/>
        <a:lstStyle/>
        <a:p>
          <a:endParaRPr lang="en-US"/>
        </a:p>
      </dgm:t>
    </dgm:pt>
    <dgm:pt modelId="{9B325850-7585-F440-89F0-A9A78D1E2DEF}">
      <dgm:prSet phldrT="[Text]"/>
      <dgm:spPr/>
      <dgm:t>
        <a:bodyPr/>
        <a:lstStyle/>
        <a:p>
          <a:r>
            <a:rPr lang="en-US" dirty="0"/>
            <a:t>(Comenius) Learning should be active and enjoyable. Teachers should follow children’s lead. Children need literature for children.</a:t>
          </a:r>
        </a:p>
      </dgm:t>
    </dgm:pt>
    <dgm:pt modelId="{2CEF6FCE-B8A2-6A40-A4C5-6F9D3D84ECDF}" type="parTrans" cxnId="{5731659F-1B44-4D45-AAF5-F7BEE19F646D}">
      <dgm:prSet/>
      <dgm:spPr/>
      <dgm:t>
        <a:bodyPr/>
        <a:lstStyle/>
        <a:p>
          <a:endParaRPr lang="en-US"/>
        </a:p>
      </dgm:t>
    </dgm:pt>
    <dgm:pt modelId="{86009EFE-54E8-F341-813D-92C748F818C2}" type="sibTrans" cxnId="{5731659F-1B44-4D45-AAF5-F7BEE19F646D}">
      <dgm:prSet/>
      <dgm:spPr/>
      <dgm:t>
        <a:bodyPr/>
        <a:lstStyle/>
        <a:p>
          <a:endParaRPr lang="en-US"/>
        </a:p>
      </dgm:t>
    </dgm:pt>
    <dgm:pt modelId="{B71ED680-E381-1444-9E79-A5CB7C14D19C}">
      <dgm:prSet phldrT="[Text]"/>
      <dgm:spPr/>
      <dgm:t>
        <a:bodyPr/>
        <a:lstStyle/>
        <a:p>
          <a:r>
            <a:rPr lang="en-US" dirty="0"/>
            <a:t>Head Start</a:t>
          </a:r>
        </a:p>
      </dgm:t>
    </dgm:pt>
    <dgm:pt modelId="{481F74FF-BABD-5F4A-ACEA-C56A7E3F8EF7}" type="parTrans" cxnId="{94709E75-AC9E-054A-B07F-0285010C1C69}">
      <dgm:prSet/>
      <dgm:spPr/>
      <dgm:t>
        <a:bodyPr/>
        <a:lstStyle/>
        <a:p>
          <a:endParaRPr lang="en-US"/>
        </a:p>
      </dgm:t>
    </dgm:pt>
    <dgm:pt modelId="{613C5761-09A6-BA42-AC23-74E8EB0E81C9}" type="sibTrans" cxnId="{94709E75-AC9E-054A-B07F-0285010C1C69}">
      <dgm:prSet/>
      <dgm:spPr/>
      <dgm:t>
        <a:bodyPr/>
        <a:lstStyle/>
        <a:p>
          <a:endParaRPr lang="en-US"/>
        </a:p>
      </dgm:t>
    </dgm:pt>
    <dgm:pt modelId="{963D6425-1FBD-EF4C-952F-7479A239E598}">
      <dgm:prSet phldrT="[Text]"/>
      <dgm:spPr/>
      <dgm:t>
        <a:bodyPr/>
        <a:lstStyle/>
        <a:p>
          <a:r>
            <a:rPr lang="en-US" dirty="0"/>
            <a:t>Piaget</a:t>
          </a:r>
        </a:p>
      </dgm:t>
    </dgm:pt>
    <dgm:pt modelId="{B12F057B-62AD-804A-9A9F-B31C2BAC5125}" type="parTrans" cxnId="{4B681095-E82F-9A48-944F-EDE6D6ACDCC6}">
      <dgm:prSet/>
      <dgm:spPr/>
      <dgm:t>
        <a:bodyPr/>
        <a:lstStyle/>
        <a:p>
          <a:endParaRPr lang="en-US"/>
        </a:p>
      </dgm:t>
    </dgm:pt>
    <dgm:pt modelId="{340F84DF-9CE3-A948-BABB-9E476D50A3AC}" type="sibTrans" cxnId="{4B681095-E82F-9A48-944F-EDE6D6ACDCC6}">
      <dgm:prSet/>
      <dgm:spPr/>
      <dgm:t>
        <a:bodyPr/>
        <a:lstStyle/>
        <a:p>
          <a:endParaRPr lang="en-US"/>
        </a:p>
      </dgm:t>
    </dgm:pt>
    <dgm:pt modelId="{C9738DDC-3FCF-CB40-8140-B57626DF5F18}">
      <dgm:prSet phldrT="[Text]"/>
      <dgm:spPr/>
      <dgm:t>
        <a:bodyPr/>
        <a:lstStyle/>
        <a:p>
          <a:r>
            <a:rPr lang="en-US" dirty="0"/>
            <a:t>(Pestalozzi) Belief that all children can benefit from education. Teachers need a background in child development.</a:t>
          </a:r>
        </a:p>
      </dgm:t>
    </dgm:pt>
    <dgm:pt modelId="{7FBB9F36-82E2-2F4C-A145-2C2C212D57D6}" type="parTrans" cxnId="{3812C98E-C006-5543-BBD7-B7108AF3989D}">
      <dgm:prSet/>
      <dgm:spPr/>
      <dgm:t>
        <a:bodyPr/>
        <a:lstStyle/>
        <a:p>
          <a:endParaRPr lang="en-US"/>
        </a:p>
      </dgm:t>
    </dgm:pt>
    <dgm:pt modelId="{D9401DA9-222D-ED4A-9A97-061E455E277C}" type="sibTrans" cxnId="{3812C98E-C006-5543-BBD7-B7108AF3989D}">
      <dgm:prSet/>
      <dgm:spPr/>
      <dgm:t>
        <a:bodyPr/>
        <a:lstStyle/>
        <a:p>
          <a:endParaRPr lang="en-US"/>
        </a:p>
      </dgm:t>
    </dgm:pt>
    <dgm:pt modelId="{BB7E6FAD-5A39-D84D-AD5E-4A4812A026AD}">
      <dgm:prSet phldrT="[Text]"/>
      <dgm:spPr/>
      <dgm:t>
        <a:bodyPr/>
        <a:lstStyle/>
        <a:p>
          <a:r>
            <a:rPr lang="en-US" dirty="0"/>
            <a:t>Froebel</a:t>
          </a:r>
        </a:p>
      </dgm:t>
    </dgm:pt>
    <dgm:pt modelId="{F453405C-447F-5D42-9402-EE93E0203C2E}" type="parTrans" cxnId="{033ACC90-E119-9F48-9AF3-CDEBD1D31727}">
      <dgm:prSet/>
      <dgm:spPr/>
      <dgm:t>
        <a:bodyPr/>
        <a:lstStyle/>
        <a:p>
          <a:endParaRPr lang="en-US"/>
        </a:p>
      </dgm:t>
    </dgm:pt>
    <dgm:pt modelId="{3143D667-F635-B94A-860A-3CA91BA5E0D3}" type="sibTrans" cxnId="{033ACC90-E119-9F48-9AF3-CDEBD1D31727}">
      <dgm:prSet/>
      <dgm:spPr/>
      <dgm:t>
        <a:bodyPr/>
        <a:lstStyle/>
        <a:p>
          <a:endParaRPr lang="en-US"/>
        </a:p>
      </dgm:t>
    </dgm:pt>
    <dgm:pt modelId="{1ED9DF5B-9DFE-034C-B8FB-A046072377C0}">
      <dgm:prSet/>
      <dgm:spPr/>
      <dgm:t>
        <a:bodyPr/>
        <a:lstStyle/>
        <a:p>
          <a:r>
            <a:rPr lang="en-US" dirty="0"/>
            <a:t>Montessori</a:t>
          </a:r>
        </a:p>
      </dgm:t>
    </dgm:pt>
    <dgm:pt modelId="{BF8B7E63-0235-5E49-BD14-094E243FE8EE}" type="parTrans" cxnId="{45D7335B-1141-6248-B7DC-56BDAB8064EA}">
      <dgm:prSet/>
      <dgm:spPr/>
      <dgm:t>
        <a:bodyPr/>
        <a:lstStyle/>
        <a:p>
          <a:endParaRPr lang="en-US"/>
        </a:p>
      </dgm:t>
    </dgm:pt>
    <dgm:pt modelId="{4DAF6968-3DC5-AA4A-91D8-DCC6CCDF55DE}" type="sibTrans" cxnId="{45D7335B-1141-6248-B7DC-56BDAB8064EA}">
      <dgm:prSet/>
      <dgm:spPr/>
      <dgm:t>
        <a:bodyPr/>
        <a:lstStyle/>
        <a:p>
          <a:endParaRPr lang="en-US"/>
        </a:p>
      </dgm:t>
    </dgm:pt>
    <dgm:pt modelId="{37A8394A-FD69-B940-83E9-DB92E95B88BB}">
      <dgm:prSet phldrT="[Text]"/>
      <dgm:spPr/>
      <dgm:t>
        <a:bodyPr/>
        <a:lstStyle/>
        <a:p>
          <a:r>
            <a:rPr lang="en-US" dirty="0"/>
            <a:t>(Locke) Early</a:t>
          </a:r>
          <a:r>
            <a:rPr lang="en-US" baseline="0" dirty="0"/>
            <a:t> experiences matter, early environments shape children’s learning</a:t>
          </a:r>
          <a:endParaRPr lang="en-US" dirty="0"/>
        </a:p>
      </dgm:t>
    </dgm:pt>
    <dgm:pt modelId="{4070E032-CC80-9E4D-AB8F-67EC5A29AE2D}" type="parTrans" cxnId="{F89E485A-7428-5340-9AF6-ADE1489C19F5}">
      <dgm:prSet/>
      <dgm:spPr/>
      <dgm:t>
        <a:bodyPr/>
        <a:lstStyle/>
        <a:p>
          <a:endParaRPr lang="en-US"/>
        </a:p>
      </dgm:t>
    </dgm:pt>
    <dgm:pt modelId="{2A5A086B-4B17-8647-B587-C95B0C6C1B72}" type="sibTrans" cxnId="{F89E485A-7428-5340-9AF6-ADE1489C19F5}">
      <dgm:prSet/>
      <dgm:spPr/>
      <dgm:t>
        <a:bodyPr/>
        <a:lstStyle/>
        <a:p>
          <a:endParaRPr lang="en-US"/>
        </a:p>
      </dgm:t>
    </dgm:pt>
    <dgm:pt modelId="{12EBFDDB-48DE-5E49-A2AD-F2A93325E528}">
      <dgm:prSet/>
      <dgm:spPr/>
      <dgm:t>
        <a:bodyPr/>
        <a:lstStyle/>
        <a:p>
          <a:r>
            <a:rPr lang="en-US" dirty="0"/>
            <a:t>NAEYC: Developmentally Appropriate Practice</a:t>
          </a:r>
        </a:p>
      </dgm:t>
    </dgm:pt>
    <dgm:pt modelId="{AF836331-17DB-8B44-81AF-BF743A967DD0}" type="parTrans" cxnId="{9F83DD6A-F5FF-074F-AF16-C58E77770DA5}">
      <dgm:prSet/>
      <dgm:spPr/>
      <dgm:t>
        <a:bodyPr/>
        <a:lstStyle/>
        <a:p>
          <a:endParaRPr lang="en-US"/>
        </a:p>
      </dgm:t>
    </dgm:pt>
    <dgm:pt modelId="{D42F51A0-A4F8-B142-BCB6-489546BCF4B8}" type="sibTrans" cxnId="{9F83DD6A-F5FF-074F-AF16-C58E77770DA5}">
      <dgm:prSet/>
      <dgm:spPr/>
      <dgm:t>
        <a:bodyPr/>
        <a:lstStyle/>
        <a:p>
          <a:endParaRPr lang="en-US"/>
        </a:p>
      </dgm:t>
    </dgm:pt>
    <dgm:pt modelId="{F55912C4-C756-5D4D-A5BC-443EC7F987D7}">
      <dgm:prSet/>
      <dgm:spPr/>
      <dgm:t>
        <a:bodyPr/>
        <a:lstStyle/>
        <a:p>
          <a:r>
            <a:rPr lang="en-US" dirty="0"/>
            <a:t>Constructivism </a:t>
          </a:r>
        </a:p>
      </dgm:t>
    </dgm:pt>
    <dgm:pt modelId="{83246C38-3480-1A4E-918B-8AE43CF6DF7A}" type="parTrans" cxnId="{9E80F4AB-3894-744A-9677-968C746FBB45}">
      <dgm:prSet/>
      <dgm:spPr/>
      <dgm:t>
        <a:bodyPr/>
        <a:lstStyle/>
        <a:p>
          <a:endParaRPr lang="en-US"/>
        </a:p>
      </dgm:t>
    </dgm:pt>
    <dgm:pt modelId="{39FF7D2E-12BD-4D4A-93AA-460542C76B68}" type="sibTrans" cxnId="{9E80F4AB-3894-744A-9677-968C746FBB45}">
      <dgm:prSet/>
      <dgm:spPr/>
      <dgm:t>
        <a:bodyPr/>
        <a:lstStyle/>
        <a:p>
          <a:endParaRPr lang="en-US"/>
        </a:p>
      </dgm:t>
    </dgm:pt>
    <dgm:pt modelId="{2AED99B6-F324-2748-A149-3BD49609C97A}" type="pres">
      <dgm:prSet presAssocID="{F2858927-28C1-D849-8C1F-83E8E802F513}" presName="diagram" presStyleCnt="0">
        <dgm:presLayoutVars>
          <dgm:chPref val="1"/>
          <dgm:dir/>
          <dgm:animOne val="branch"/>
          <dgm:animLvl val="lvl"/>
          <dgm:resizeHandles val="exact"/>
        </dgm:presLayoutVars>
      </dgm:prSet>
      <dgm:spPr/>
    </dgm:pt>
    <dgm:pt modelId="{FE72938A-B7C8-CE40-AF3E-CAC49B77A0DE}" type="pres">
      <dgm:prSet presAssocID="{BBABA05B-F53D-2145-AE0E-19AEBA8795E2}" presName="root1" presStyleCnt="0"/>
      <dgm:spPr/>
    </dgm:pt>
    <dgm:pt modelId="{42CF3591-1C2F-AF43-99B0-E2154CA6D60C}" type="pres">
      <dgm:prSet presAssocID="{BBABA05B-F53D-2145-AE0E-19AEBA8795E2}" presName="LevelOneTextNode" presStyleLbl="node0" presStyleIdx="0" presStyleCnt="2">
        <dgm:presLayoutVars>
          <dgm:chPref val="3"/>
        </dgm:presLayoutVars>
      </dgm:prSet>
      <dgm:spPr/>
    </dgm:pt>
    <dgm:pt modelId="{3BEABEED-074E-784B-B171-A2A4A432171C}" type="pres">
      <dgm:prSet presAssocID="{BBABA05B-F53D-2145-AE0E-19AEBA8795E2}" presName="level2hierChild" presStyleCnt="0"/>
      <dgm:spPr/>
    </dgm:pt>
    <dgm:pt modelId="{775E66EB-DA67-F24C-98D5-F47FDE746F7A}" type="pres">
      <dgm:prSet presAssocID="{2CEF6FCE-B8A2-6A40-A4C5-6F9D3D84ECDF}" presName="conn2-1" presStyleLbl="parChTrans1D2" presStyleIdx="0" presStyleCnt="2"/>
      <dgm:spPr/>
    </dgm:pt>
    <dgm:pt modelId="{6533C740-7125-5048-80E9-9634CB083470}" type="pres">
      <dgm:prSet presAssocID="{2CEF6FCE-B8A2-6A40-A4C5-6F9D3D84ECDF}" presName="connTx" presStyleLbl="parChTrans1D2" presStyleIdx="0" presStyleCnt="2"/>
      <dgm:spPr/>
    </dgm:pt>
    <dgm:pt modelId="{82132847-9013-1A41-AF22-0176FD4651B3}" type="pres">
      <dgm:prSet presAssocID="{9B325850-7585-F440-89F0-A9A78D1E2DEF}" presName="root2" presStyleCnt="0"/>
      <dgm:spPr/>
    </dgm:pt>
    <dgm:pt modelId="{AC2A67E3-3F21-094A-8D5F-3240DDCBCC43}" type="pres">
      <dgm:prSet presAssocID="{9B325850-7585-F440-89F0-A9A78D1E2DEF}" presName="LevelTwoTextNode" presStyleLbl="node2" presStyleIdx="0" presStyleCnt="2">
        <dgm:presLayoutVars>
          <dgm:chPref val="3"/>
        </dgm:presLayoutVars>
      </dgm:prSet>
      <dgm:spPr/>
    </dgm:pt>
    <dgm:pt modelId="{D04A75E7-AB0A-A349-B1A1-6086737B6445}" type="pres">
      <dgm:prSet presAssocID="{9B325850-7585-F440-89F0-A9A78D1E2DEF}" presName="level3hierChild" presStyleCnt="0"/>
      <dgm:spPr/>
    </dgm:pt>
    <dgm:pt modelId="{B958E473-645D-4F4F-BE19-A96CA584BCC8}" type="pres">
      <dgm:prSet presAssocID="{481F74FF-BABD-5F4A-ACEA-C56A7E3F8EF7}" presName="conn2-1" presStyleLbl="parChTrans1D3" presStyleIdx="0" presStyleCnt="6"/>
      <dgm:spPr/>
    </dgm:pt>
    <dgm:pt modelId="{B0D46143-3EE6-1348-B701-75E3F47E21D5}" type="pres">
      <dgm:prSet presAssocID="{481F74FF-BABD-5F4A-ACEA-C56A7E3F8EF7}" presName="connTx" presStyleLbl="parChTrans1D3" presStyleIdx="0" presStyleCnt="6"/>
      <dgm:spPr/>
    </dgm:pt>
    <dgm:pt modelId="{79529D7A-5A98-784D-86A8-6B79CA2C7FE4}" type="pres">
      <dgm:prSet presAssocID="{B71ED680-E381-1444-9E79-A5CB7C14D19C}" presName="root2" presStyleCnt="0"/>
      <dgm:spPr/>
    </dgm:pt>
    <dgm:pt modelId="{AF56C539-0907-6F4D-8E3D-209F44D6EF7F}" type="pres">
      <dgm:prSet presAssocID="{B71ED680-E381-1444-9E79-A5CB7C14D19C}" presName="LevelTwoTextNode" presStyleLbl="node3" presStyleIdx="0" presStyleCnt="6">
        <dgm:presLayoutVars>
          <dgm:chPref val="3"/>
        </dgm:presLayoutVars>
      </dgm:prSet>
      <dgm:spPr/>
    </dgm:pt>
    <dgm:pt modelId="{B11D2549-444E-064A-8A69-0955AB819913}" type="pres">
      <dgm:prSet presAssocID="{B71ED680-E381-1444-9E79-A5CB7C14D19C}" presName="level3hierChild" presStyleCnt="0"/>
      <dgm:spPr/>
    </dgm:pt>
    <dgm:pt modelId="{44CFA354-EC56-3D44-ACCE-C27F6588012A}" type="pres">
      <dgm:prSet presAssocID="{B12F057B-62AD-804A-9A9F-B31C2BAC5125}" presName="conn2-1" presStyleLbl="parChTrans1D3" presStyleIdx="1" presStyleCnt="6"/>
      <dgm:spPr/>
    </dgm:pt>
    <dgm:pt modelId="{00AF3FFA-65B6-2F49-817C-B52BC290C469}" type="pres">
      <dgm:prSet presAssocID="{B12F057B-62AD-804A-9A9F-B31C2BAC5125}" presName="connTx" presStyleLbl="parChTrans1D3" presStyleIdx="1" presStyleCnt="6"/>
      <dgm:spPr/>
    </dgm:pt>
    <dgm:pt modelId="{C62C45D1-5FC7-2743-95E6-4E3495F57ACB}" type="pres">
      <dgm:prSet presAssocID="{963D6425-1FBD-EF4C-952F-7479A239E598}" presName="root2" presStyleCnt="0"/>
      <dgm:spPr/>
    </dgm:pt>
    <dgm:pt modelId="{44ED80F0-58B9-9440-9DDA-051C8BC2CEF8}" type="pres">
      <dgm:prSet presAssocID="{963D6425-1FBD-EF4C-952F-7479A239E598}" presName="LevelTwoTextNode" presStyleLbl="node3" presStyleIdx="1" presStyleCnt="6">
        <dgm:presLayoutVars>
          <dgm:chPref val="3"/>
        </dgm:presLayoutVars>
      </dgm:prSet>
      <dgm:spPr/>
    </dgm:pt>
    <dgm:pt modelId="{EA3B5600-5D39-5743-9527-6E71ABCF5C46}" type="pres">
      <dgm:prSet presAssocID="{963D6425-1FBD-EF4C-952F-7479A239E598}" presName="level3hierChild" presStyleCnt="0"/>
      <dgm:spPr/>
    </dgm:pt>
    <dgm:pt modelId="{456F5C55-8A28-CA41-B313-F0F8D38D6AF5}" type="pres">
      <dgm:prSet presAssocID="{7FBB9F36-82E2-2F4C-A145-2C2C212D57D6}" presName="conn2-1" presStyleLbl="parChTrans1D2" presStyleIdx="1" presStyleCnt="2"/>
      <dgm:spPr/>
    </dgm:pt>
    <dgm:pt modelId="{FD906C01-760A-1D4C-A23B-2FC8A63DACBD}" type="pres">
      <dgm:prSet presAssocID="{7FBB9F36-82E2-2F4C-A145-2C2C212D57D6}" presName="connTx" presStyleLbl="parChTrans1D2" presStyleIdx="1" presStyleCnt="2"/>
      <dgm:spPr/>
    </dgm:pt>
    <dgm:pt modelId="{6B57FB9B-C70B-E34F-9D6B-37B4A4D08924}" type="pres">
      <dgm:prSet presAssocID="{C9738DDC-3FCF-CB40-8140-B57626DF5F18}" presName="root2" presStyleCnt="0"/>
      <dgm:spPr/>
    </dgm:pt>
    <dgm:pt modelId="{A4AF6E06-BDFE-BC4D-A727-391E64A216E1}" type="pres">
      <dgm:prSet presAssocID="{C9738DDC-3FCF-CB40-8140-B57626DF5F18}" presName="LevelTwoTextNode" presStyleLbl="node2" presStyleIdx="1" presStyleCnt="2">
        <dgm:presLayoutVars>
          <dgm:chPref val="3"/>
        </dgm:presLayoutVars>
      </dgm:prSet>
      <dgm:spPr/>
    </dgm:pt>
    <dgm:pt modelId="{5E0FF0A1-7E8C-0643-9E1B-29AF6AB3AB12}" type="pres">
      <dgm:prSet presAssocID="{C9738DDC-3FCF-CB40-8140-B57626DF5F18}" presName="level3hierChild" presStyleCnt="0"/>
      <dgm:spPr/>
    </dgm:pt>
    <dgm:pt modelId="{3F7A5EB5-8313-5045-BEBF-2C97BB8AE950}" type="pres">
      <dgm:prSet presAssocID="{F453405C-447F-5D42-9402-EE93E0203C2E}" presName="conn2-1" presStyleLbl="parChTrans1D3" presStyleIdx="2" presStyleCnt="6"/>
      <dgm:spPr/>
    </dgm:pt>
    <dgm:pt modelId="{9F669514-4446-EF43-B860-E9CE45E28646}" type="pres">
      <dgm:prSet presAssocID="{F453405C-447F-5D42-9402-EE93E0203C2E}" presName="connTx" presStyleLbl="parChTrans1D3" presStyleIdx="2" presStyleCnt="6"/>
      <dgm:spPr/>
    </dgm:pt>
    <dgm:pt modelId="{0F1E770C-7CBF-2140-9B0F-F28882ECAC94}" type="pres">
      <dgm:prSet presAssocID="{BB7E6FAD-5A39-D84D-AD5E-4A4812A026AD}" presName="root2" presStyleCnt="0"/>
      <dgm:spPr/>
    </dgm:pt>
    <dgm:pt modelId="{5AC00435-2608-4C4E-AE6B-50F1EB929333}" type="pres">
      <dgm:prSet presAssocID="{BB7E6FAD-5A39-D84D-AD5E-4A4812A026AD}" presName="LevelTwoTextNode" presStyleLbl="node3" presStyleIdx="2" presStyleCnt="6">
        <dgm:presLayoutVars>
          <dgm:chPref val="3"/>
        </dgm:presLayoutVars>
      </dgm:prSet>
      <dgm:spPr/>
    </dgm:pt>
    <dgm:pt modelId="{0FDF7881-E06E-8C4E-8164-0E66437B8229}" type="pres">
      <dgm:prSet presAssocID="{BB7E6FAD-5A39-D84D-AD5E-4A4812A026AD}" presName="level3hierChild" presStyleCnt="0"/>
      <dgm:spPr/>
    </dgm:pt>
    <dgm:pt modelId="{CE209EDF-5A5F-6C4B-8AB8-0EAC0889AD7A}" type="pres">
      <dgm:prSet presAssocID="{BF8B7E63-0235-5E49-BD14-094E243FE8EE}" presName="conn2-1" presStyleLbl="parChTrans1D3" presStyleIdx="3" presStyleCnt="6"/>
      <dgm:spPr/>
    </dgm:pt>
    <dgm:pt modelId="{C3C6ACDB-2C5D-BD45-8640-38264ADEF72B}" type="pres">
      <dgm:prSet presAssocID="{BF8B7E63-0235-5E49-BD14-094E243FE8EE}" presName="connTx" presStyleLbl="parChTrans1D3" presStyleIdx="3" presStyleCnt="6"/>
      <dgm:spPr/>
    </dgm:pt>
    <dgm:pt modelId="{45BCC057-817E-894B-B9D6-DE91FDF4F672}" type="pres">
      <dgm:prSet presAssocID="{1ED9DF5B-9DFE-034C-B8FB-A046072377C0}" presName="root2" presStyleCnt="0"/>
      <dgm:spPr/>
    </dgm:pt>
    <dgm:pt modelId="{D0C92ED7-DBCA-E24A-B9FE-602983F135E2}" type="pres">
      <dgm:prSet presAssocID="{1ED9DF5B-9DFE-034C-B8FB-A046072377C0}" presName="LevelTwoTextNode" presStyleLbl="node3" presStyleIdx="3" presStyleCnt="6">
        <dgm:presLayoutVars>
          <dgm:chPref val="3"/>
        </dgm:presLayoutVars>
      </dgm:prSet>
      <dgm:spPr/>
    </dgm:pt>
    <dgm:pt modelId="{11F24BCC-43BA-D041-90F7-73E6CEADC32F}" type="pres">
      <dgm:prSet presAssocID="{1ED9DF5B-9DFE-034C-B8FB-A046072377C0}" presName="level3hierChild" presStyleCnt="0"/>
      <dgm:spPr/>
    </dgm:pt>
    <dgm:pt modelId="{B25AF7FB-2F79-DB46-BE2A-C37AB6A67AA7}" type="pres">
      <dgm:prSet presAssocID="{AF836331-17DB-8B44-81AF-BF743A967DD0}" presName="conn2-1" presStyleLbl="parChTrans1D3" presStyleIdx="4" presStyleCnt="6"/>
      <dgm:spPr/>
    </dgm:pt>
    <dgm:pt modelId="{0E80C706-5C0D-DE44-A439-E8BB6C18FD13}" type="pres">
      <dgm:prSet presAssocID="{AF836331-17DB-8B44-81AF-BF743A967DD0}" presName="connTx" presStyleLbl="parChTrans1D3" presStyleIdx="4" presStyleCnt="6"/>
      <dgm:spPr/>
    </dgm:pt>
    <dgm:pt modelId="{70764139-2D0D-494C-9F3B-68BCE21213DF}" type="pres">
      <dgm:prSet presAssocID="{12EBFDDB-48DE-5E49-A2AD-F2A93325E528}" presName="root2" presStyleCnt="0"/>
      <dgm:spPr/>
    </dgm:pt>
    <dgm:pt modelId="{9F9383BD-17F1-454E-8CC0-E97211C2D81A}" type="pres">
      <dgm:prSet presAssocID="{12EBFDDB-48DE-5E49-A2AD-F2A93325E528}" presName="LevelTwoTextNode" presStyleLbl="node3" presStyleIdx="4" presStyleCnt="6">
        <dgm:presLayoutVars>
          <dgm:chPref val="3"/>
        </dgm:presLayoutVars>
      </dgm:prSet>
      <dgm:spPr/>
    </dgm:pt>
    <dgm:pt modelId="{F4159B8E-6E1C-0841-ACB9-D0D425CA4E39}" type="pres">
      <dgm:prSet presAssocID="{12EBFDDB-48DE-5E49-A2AD-F2A93325E528}" presName="level3hierChild" presStyleCnt="0"/>
      <dgm:spPr/>
    </dgm:pt>
    <dgm:pt modelId="{0E135CC1-EF64-1E41-A5E3-0AC109243B16}" type="pres">
      <dgm:prSet presAssocID="{83246C38-3480-1A4E-918B-8AE43CF6DF7A}" presName="conn2-1" presStyleLbl="parChTrans1D3" presStyleIdx="5" presStyleCnt="6"/>
      <dgm:spPr/>
    </dgm:pt>
    <dgm:pt modelId="{A2B4519E-645A-9E49-B2CE-6C51B1E0D27F}" type="pres">
      <dgm:prSet presAssocID="{83246C38-3480-1A4E-918B-8AE43CF6DF7A}" presName="connTx" presStyleLbl="parChTrans1D3" presStyleIdx="5" presStyleCnt="6"/>
      <dgm:spPr/>
    </dgm:pt>
    <dgm:pt modelId="{26467B84-0C8A-2448-80EC-C2F410F70283}" type="pres">
      <dgm:prSet presAssocID="{F55912C4-C756-5D4D-A5BC-443EC7F987D7}" presName="root2" presStyleCnt="0"/>
      <dgm:spPr/>
    </dgm:pt>
    <dgm:pt modelId="{D5F28A63-3EA4-BF41-BB75-83FA219F56F4}" type="pres">
      <dgm:prSet presAssocID="{F55912C4-C756-5D4D-A5BC-443EC7F987D7}" presName="LevelTwoTextNode" presStyleLbl="node3" presStyleIdx="5" presStyleCnt="6">
        <dgm:presLayoutVars>
          <dgm:chPref val="3"/>
        </dgm:presLayoutVars>
      </dgm:prSet>
      <dgm:spPr/>
    </dgm:pt>
    <dgm:pt modelId="{A6679E5E-B32C-6D47-A9E2-D614B9E9F7C2}" type="pres">
      <dgm:prSet presAssocID="{F55912C4-C756-5D4D-A5BC-443EC7F987D7}" presName="level3hierChild" presStyleCnt="0"/>
      <dgm:spPr/>
    </dgm:pt>
    <dgm:pt modelId="{ED56583D-B68F-864D-9B18-F294CCE689C9}" type="pres">
      <dgm:prSet presAssocID="{37A8394A-FD69-B940-83E9-DB92E95B88BB}" presName="root1" presStyleCnt="0"/>
      <dgm:spPr/>
    </dgm:pt>
    <dgm:pt modelId="{7BB4350F-4452-A146-AEE7-FE50F0BF7CCA}" type="pres">
      <dgm:prSet presAssocID="{37A8394A-FD69-B940-83E9-DB92E95B88BB}" presName="LevelOneTextNode" presStyleLbl="node0" presStyleIdx="1" presStyleCnt="2">
        <dgm:presLayoutVars>
          <dgm:chPref val="3"/>
        </dgm:presLayoutVars>
      </dgm:prSet>
      <dgm:spPr/>
    </dgm:pt>
    <dgm:pt modelId="{52FAE1C3-0D64-A541-8F77-EE7926163FB0}" type="pres">
      <dgm:prSet presAssocID="{37A8394A-FD69-B940-83E9-DB92E95B88BB}" presName="level2hierChild" presStyleCnt="0"/>
      <dgm:spPr/>
    </dgm:pt>
  </dgm:ptLst>
  <dgm:cxnLst>
    <dgm:cxn modelId="{3DE04B03-0CB0-B34B-91C3-5E3A1C1C68AB}" type="presOf" srcId="{2CEF6FCE-B8A2-6A40-A4C5-6F9D3D84ECDF}" destId="{6533C740-7125-5048-80E9-9634CB083470}" srcOrd="1" destOrd="0" presId="urn:microsoft.com/office/officeart/2005/8/layout/hierarchy2"/>
    <dgm:cxn modelId="{E17E5C04-9F9B-BA41-9995-287E7A661CA0}" type="presOf" srcId="{963D6425-1FBD-EF4C-952F-7479A239E598}" destId="{44ED80F0-58B9-9440-9DDA-051C8BC2CEF8}" srcOrd="0" destOrd="0" presId="urn:microsoft.com/office/officeart/2005/8/layout/hierarchy2"/>
    <dgm:cxn modelId="{41930508-2C45-4F40-B4C6-50939F132ACE}" type="presOf" srcId="{481F74FF-BABD-5F4A-ACEA-C56A7E3F8EF7}" destId="{B958E473-645D-4F4F-BE19-A96CA584BCC8}" srcOrd="0" destOrd="0" presId="urn:microsoft.com/office/officeart/2005/8/layout/hierarchy2"/>
    <dgm:cxn modelId="{019B0F09-90FF-E049-B19D-CD98B4FF6072}" type="presOf" srcId="{F453405C-447F-5D42-9402-EE93E0203C2E}" destId="{9F669514-4446-EF43-B860-E9CE45E28646}" srcOrd="1" destOrd="0" presId="urn:microsoft.com/office/officeart/2005/8/layout/hierarchy2"/>
    <dgm:cxn modelId="{377A170E-FDA3-6846-B292-6C1A93BEE329}" type="presOf" srcId="{BBABA05B-F53D-2145-AE0E-19AEBA8795E2}" destId="{42CF3591-1C2F-AF43-99B0-E2154CA6D60C}" srcOrd="0" destOrd="0" presId="urn:microsoft.com/office/officeart/2005/8/layout/hierarchy2"/>
    <dgm:cxn modelId="{F6DFFE0E-F670-EA42-B098-2D854D32F255}" type="presOf" srcId="{AF836331-17DB-8B44-81AF-BF743A967DD0}" destId="{B25AF7FB-2F79-DB46-BE2A-C37AB6A67AA7}" srcOrd="0" destOrd="0" presId="urn:microsoft.com/office/officeart/2005/8/layout/hierarchy2"/>
    <dgm:cxn modelId="{B63A1315-0C6F-4246-AD14-973E5F52ABDD}" type="presOf" srcId="{12EBFDDB-48DE-5E49-A2AD-F2A93325E528}" destId="{9F9383BD-17F1-454E-8CC0-E97211C2D81A}" srcOrd="0" destOrd="0" presId="urn:microsoft.com/office/officeart/2005/8/layout/hierarchy2"/>
    <dgm:cxn modelId="{1ADE1616-8DDF-2A42-A7E1-5DEE9687B958}" type="presOf" srcId="{37A8394A-FD69-B940-83E9-DB92E95B88BB}" destId="{7BB4350F-4452-A146-AEE7-FE50F0BF7CCA}" srcOrd="0" destOrd="0" presId="urn:microsoft.com/office/officeart/2005/8/layout/hierarchy2"/>
    <dgm:cxn modelId="{853FF816-E7B6-B749-AEA0-090F128A85DE}" type="presOf" srcId="{7FBB9F36-82E2-2F4C-A145-2C2C212D57D6}" destId="{FD906C01-760A-1D4C-A23B-2FC8A63DACBD}" srcOrd="1" destOrd="0" presId="urn:microsoft.com/office/officeart/2005/8/layout/hierarchy2"/>
    <dgm:cxn modelId="{EF02D525-F0F8-204B-892C-64560E66F3CE}" type="presOf" srcId="{BB7E6FAD-5A39-D84D-AD5E-4A4812A026AD}" destId="{5AC00435-2608-4C4E-AE6B-50F1EB929333}" srcOrd="0" destOrd="0" presId="urn:microsoft.com/office/officeart/2005/8/layout/hierarchy2"/>
    <dgm:cxn modelId="{FE182B2B-FD39-314C-A1A3-791E0506BD8A}" type="presOf" srcId="{1ED9DF5B-9DFE-034C-B8FB-A046072377C0}" destId="{D0C92ED7-DBCA-E24A-B9FE-602983F135E2}" srcOrd="0" destOrd="0" presId="urn:microsoft.com/office/officeart/2005/8/layout/hierarchy2"/>
    <dgm:cxn modelId="{45D7335B-1141-6248-B7DC-56BDAB8064EA}" srcId="{C9738DDC-3FCF-CB40-8140-B57626DF5F18}" destId="{1ED9DF5B-9DFE-034C-B8FB-A046072377C0}" srcOrd="1" destOrd="0" parTransId="{BF8B7E63-0235-5E49-BD14-094E243FE8EE}" sibTransId="{4DAF6968-3DC5-AA4A-91D8-DCC6CCDF55DE}"/>
    <dgm:cxn modelId="{965E2F5D-3353-D641-824D-AD2D802D1563}" type="presOf" srcId="{C9738DDC-3FCF-CB40-8140-B57626DF5F18}" destId="{A4AF6E06-BDFE-BC4D-A727-391E64A216E1}" srcOrd="0" destOrd="0" presId="urn:microsoft.com/office/officeart/2005/8/layout/hierarchy2"/>
    <dgm:cxn modelId="{84110261-A51E-0248-8CB4-37015283D1B4}" type="presOf" srcId="{9B325850-7585-F440-89F0-A9A78D1E2DEF}" destId="{AC2A67E3-3F21-094A-8D5F-3240DDCBCC43}" srcOrd="0" destOrd="0" presId="urn:microsoft.com/office/officeart/2005/8/layout/hierarchy2"/>
    <dgm:cxn modelId="{D053A148-831E-2745-985E-A7149C8855B3}" type="presOf" srcId="{B12F057B-62AD-804A-9A9F-B31C2BAC5125}" destId="{44CFA354-EC56-3D44-ACCE-C27F6588012A}" srcOrd="0" destOrd="0" presId="urn:microsoft.com/office/officeart/2005/8/layout/hierarchy2"/>
    <dgm:cxn modelId="{9F83DD6A-F5FF-074F-AF16-C58E77770DA5}" srcId="{C9738DDC-3FCF-CB40-8140-B57626DF5F18}" destId="{12EBFDDB-48DE-5E49-A2AD-F2A93325E528}" srcOrd="2" destOrd="0" parTransId="{AF836331-17DB-8B44-81AF-BF743A967DD0}" sibTransId="{D42F51A0-A4F8-B142-BCB6-489546BCF4B8}"/>
    <dgm:cxn modelId="{DCCA7D6B-BD85-344F-B2D0-3A4EE8A52CE5}" type="presOf" srcId="{481F74FF-BABD-5F4A-ACEA-C56A7E3F8EF7}" destId="{B0D46143-3EE6-1348-B701-75E3F47E21D5}" srcOrd="1" destOrd="0" presId="urn:microsoft.com/office/officeart/2005/8/layout/hierarchy2"/>
    <dgm:cxn modelId="{8502ED4E-BDB9-6B4B-A375-DB678FACAE7E}" type="presOf" srcId="{2CEF6FCE-B8A2-6A40-A4C5-6F9D3D84ECDF}" destId="{775E66EB-DA67-F24C-98D5-F47FDE746F7A}" srcOrd="0" destOrd="0" presId="urn:microsoft.com/office/officeart/2005/8/layout/hierarchy2"/>
    <dgm:cxn modelId="{3FEB8D4F-58C2-7F48-BD83-E7760048B892}" type="presOf" srcId="{F2858927-28C1-D849-8C1F-83E8E802F513}" destId="{2AED99B6-F324-2748-A149-3BD49609C97A}" srcOrd="0" destOrd="0" presId="urn:microsoft.com/office/officeart/2005/8/layout/hierarchy2"/>
    <dgm:cxn modelId="{94709E75-AC9E-054A-B07F-0285010C1C69}" srcId="{9B325850-7585-F440-89F0-A9A78D1E2DEF}" destId="{B71ED680-E381-1444-9E79-A5CB7C14D19C}" srcOrd="0" destOrd="0" parTransId="{481F74FF-BABD-5F4A-ACEA-C56A7E3F8EF7}" sibTransId="{613C5761-09A6-BA42-AC23-74E8EB0E81C9}"/>
    <dgm:cxn modelId="{F5448557-631C-D84A-9632-61768263F3A5}" type="presOf" srcId="{7FBB9F36-82E2-2F4C-A145-2C2C212D57D6}" destId="{456F5C55-8A28-CA41-B313-F0F8D38D6AF5}" srcOrd="0" destOrd="0" presId="urn:microsoft.com/office/officeart/2005/8/layout/hierarchy2"/>
    <dgm:cxn modelId="{CD3C7078-BB76-8842-A6D7-731952F8AD56}" type="presOf" srcId="{BF8B7E63-0235-5E49-BD14-094E243FE8EE}" destId="{C3C6ACDB-2C5D-BD45-8640-38264ADEF72B}" srcOrd="1" destOrd="0" presId="urn:microsoft.com/office/officeart/2005/8/layout/hierarchy2"/>
    <dgm:cxn modelId="{4335F578-6CC8-1C49-BD83-E8C4BD1F2B3F}" type="presOf" srcId="{BF8B7E63-0235-5E49-BD14-094E243FE8EE}" destId="{CE209EDF-5A5F-6C4B-8AB8-0EAC0889AD7A}" srcOrd="0" destOrd="0" presId="urn:microsoft.com/office/officeart/2005/8/layout/hierarchy2"/>
    <dgm:cxn modelId="{F89E485A-7428-5340-9AF6-ADE1489C19F5}" srcId="{F2858927-28C1-D849-8C1F-83E8E802F513}" destId="{37A8394A-FD69-B940-83E9-DB92E95B88BB}" srcOrd="1" destOrd="0" parTransId="{4070E032-CC80-9E4D-AB8F-67EC5A29AE2D}" sibTransId="{2A5A086B-4B17-8647-B587-C95B0C6C1B72}"/>
    <dgm:cxn modelId="{3812C98E-C006-5543-BBD7-B7108AF3989D}" srcId="{BBABA05B-F53D-2145-AE0E-19AEBA8795E2}" destId="{C9738DDC-3FCF-CB40-8140-B57626DF5F18}" srcOrd="1" destOrd="0" parTransId="{7FBB9F36-82E2-2F4C-A145-2C2C212D57D6}" sibTransId="{D9401DA9-222D-ED4A-9A97-061E455E277C}"/>
    <dgm:cxn modelId="{55FD338F-52EF-D54C-BE16-42254759FB75}" type="presOf" srcId="{F55912C4-C756-5D4D-A5BC-443EC7F987D7}" destId="{D5F28A63-3EA4-BF41-BB75-83FA219F56F4}" srcOrd="0" destOrd="0" presId="urn:microsoft.com/office/officeart/2005/8/layout/hierarchy2"/>
    <dgm:cxn modelId="{033ACC90-E119-9F48-9AF3-CDEBD1D31727}" srcId="{C9738DDC-3FCF-CB40-8140-B57626DF5F18}" destId="{BB7E6FAD-5A39-D84D-AD5E-4A4812A026AD}" srcOrd="0" destOrd="0" parTransId="{F453405C-447F-5D42-9402-EE93E0203C2E}" sibTransId="{3143D667-F635-B94A-860A-3CA91BA5E0D3}"/>
    <dgm:cxn modelId="{4B681095-E82F-9A48-944F-EDE6D6ACDCC6}" srcId="{9B325850-7585-F440-89F0-A9A78D1E2DEF}" destId="{963D6425-1FBD-EF4C-952F-7479A239E598}" srcOrd="1" destOrd="0" parTransId="{B12F057B-62AD-804A-9A9F-B31C2BAC5125}" sibTransId="{340F84DF-9CE3-A948-BABB-9E476D50A3AC}"/>
    <dgm:cxn modelId="{8C1B8A95-7533-A740-A1B5-0E93B6FC5285}" srcId="{F2858927-28C1-D849-8C1F-83E8E802F513}" destId="{BBABA05B-F53D-2145-AE0E-19AEBA8795E2}" srcOrd="0" destOrd="0" parTransId="{B93C2849-42CD-6E40-9E4D-DECE7710C1AB}" sibTransId="{E182B589-F79A-4548-ABB2-3C8C4CE7523D}"/>
    <dgm:cxn modelId="{5731659F-1B44-4D45-AAF5-F7BEE19F646D}" srcId="{BBABA05B-F53D-2145-AE0E-19AEBA8795E2}" destId="{9B325850-7585-F440-89F0-A9A78D1E2DEF}" srcOrd="0" destOrd="0" parTransId="{2CEF6FCE-B8A2-6A40-A4C5-6F9D3D84ECDF}" sibTransId="{86009EFE-54E8-F341-813D-92C748F818C2}"/>
    <dgm:cxn modelId="{9E80F4AB-3894-744A-9677-968C746FBB45}" srcId="{C9738DDC-3FCF-CB40-8140-B57626DF5F18}" destId="{F55912C4-C756-5D4D-A5BC-443EC7F987D7}" srcOrd="3" destOrd="0" parTransId="{83246C38-3480-1A4E-918B-8AE43CF6DF7A}" sibTransId="{39FF7D2E-12BD-4D4A-93AA-460542C76B68}"/>
    <dgm:cxn modelId="{D3DE4CCF-2068-FF4F-AE8D-0C4437EC8B9C}" type="presOf" srcId="{83246C38-3480-1A4E-918B-8AE43CF6DF7A}" destId="{A2B4519E-645A-9E49-B2CE-6C51B1E0D27F}" srcOrd="1" destOrd="0" presId="urn:microsoft.com/office/officeart/2005/8/layout/hierarchy2"/>
    <dgm:cxn modelId="{7CAD81D4-03F2-E742-9F0D-17C64FE23553}" type="presOf" srcId="{B12F057B-62AD-804A-9A9F-B31C2BAC5125}" destId="{00AF3FFA-65B6-2F49-817C-B52BC290C469}" srcOrd="1" destOrd="0" presId="urn:microsoft.com/office/officeart/2005/8/layout/hierarchy2"/>
    <dgm:cxn modelId="{13818EDB-D398-8E44-89E3-3070386A6B36}" type="presOf" srcId="{F453405C-447F-5D42-9402-EE93E0203C2E}" destId="{3F7A5EB5-8313-5045-BEBF-2C97BB8AE950}" srcOrd="0" destOrd="0" presId="urn:microsoft.com/office/officeart/2005/8/layout/hierarchy2"/>
    <dgm:cxn modelId="{3F240AEF-2F95-2A43-85C3-A5DA0E30F0E3}" type="presOf" srcId="{B71ED680-E381-1444-9E79-A5CB7C14D19C}" destId="{AF56C539-0907-6F4D-8E3D-209F44D6EF7F}" srcOrd="0" destOrd="0" presId="urn:microsoft.com/office/officeart/2005/8/layout/hierarchy2"/>
    <dgm:cxn modelId="{BAA230F2-4D68-AA4C-831F-5FB276F049C6}" type="presOf" srcId="{83246C38-3480-1A4E-918B-8AE43CF6DF7A}" destId="{0E135CC1-EF64-1E41-A5E3-0AC109243B16}" srcOrd="0" destOrd="0" presId="urn:microsoft.com/office/officeart/2005/8/layout/hierarchy2"/>
    <dgm:cxn modelId="{528737F7-297B-3B47-9AF9-FA45601F5467}" type="presOf" srcId="{AF836331-17DB-8B44-81AF-BF743A967DD0}" destId="{0E80C706-5C0D-DE44-A439-E8BB6C18FD13}" srcOrd="1" destOrd="0" presId="urn:microsoft.com/office/officeart/2005/8/layout/hierarchy2"/>
    <dgm:cxn modelId="{D86DAD06-6A5E-F34A-9EBE-66EF0B4AC80F}" type="presParOf" srcId="{2AED99B6-F324-2748-A149-3BD49609C97A}" destId="{FE72938A-B7C8-CE40-AF3E-CAC49B77A0DE}" srcOrd="0" destOrd="0" presId="urn:microsoft.com/office/officeart/2005/8/layout/hierarchy2"/>
    <dgm:cxn modelId="{7E4F8648-A1E6-5746-B919-3CCF2A3BB090}" type="presParOf" srcId="{FE72938A-B7C8-CE40-AF3E-CAC49B77A0DE}" destId="{42CF3591-1C2F-AF43-99B0-E2154CA6D60C}" srcOrd="0" destOrd="0" presId="urn:microsoft.com/office/officeart/2005/8/layout/hierarchy2"/>
    <dgm:cxn modelId="{D140D452-8E03-B246-83E6-5D7CC0322A02}" type="presParOf" srcId="{FE72938A-B7C8-CE40-AF3E-CAC49B77A0DE}" destId="{3BEABEED-074E-784B-B171-A2A4A432171C}" srcOrd="1" destOrd="0" presId="urn:microsoft.com/office/officeart/2005/8/layout/hierarchy2"/>
    <dgm:cxn modelId="{DFB55222-76E9-A54B-B234-FE50E82336E0}" type="presParOf" srcId="{3BEABEED-074E-784B-B171-A2A4A432171C}" destId="{775E66EB-DA67-F24C-98D5-F47FDE746F7A}" srcOrd="0" destOrd="0" presId="urn:microsoft.com/office/officeart/2005/8/layout/hierarchy2"/>
    <dgm:cxn modelId="{C6B9D06A-215B-C143-90D2-A5D4F19DABE1}" type="presParOf" srcId="{775E66EB-DA67-F24C-98D5-F47FDE746F7A}" destId="{6533C740-7125-5048-80E9-9634CB083470}" srcOrd="0" destOrd="0" presId="urn:microsoft.com/office/officeart/2005/8/layout/hierarchy2"/>
    <dgm:cxn modelId="{A86AE221-AEE8-6B4A-ADF1-67A83EF78A4B}" type="presParOf" srcId="{3BEABEED-074E-784B-B171-A2A4A432171C}" destId="{82132847-9013-1A41-AF22-0176FD4651B3}" srcOrd="1" destOrd="0" presId="urn:microsoft.com/office/officeart/2005/8/layout/hierarchy2"/>
    <dgm:cxn modelId="{FFDA1106-8507-E144-91D3-9D40FB35662E}" type="presParOf" srcId="{82132847-9013-1A41-AF22-0176FD4651B3}" destId="{AC2A67E3-3F21-094A-8D5F-3240DDCBCC43}" srcOrd="0" destOrd="0" presId="urn:microsoft.com/office/officeart/2005/8/layout/hierarchy2"/>
    <dgm:cxn modelId="{1DE08DC2-6EC3-7647-A04F-87E78BA47B65}" type="presParOf" srcId="{82132847-9013-1A41-AF22-0176FD4651B3}" destId="{D04A75E7-AB0A-A349-B1A1-6086737B6445}" srcOrd="1" destOrd="0" presId="urn:microsoft.com/office/officeart/2005/8/layout/hierarchy2"/>
    <dgm:cxn modelId="{0CDCFCDC-29E7-184A-B317-8269725019F2}" type="presParOf" srcId="{D04A75E7-AB0A-A349-B1A1-6086737B6445}" destId="{B958E473-645D-4F4F-BE19-A96CA584BCC8}" srcOrd="0" destOrd="0" presId="urn:microsoft.com/office/officeart/2005/8/layout/hierarchy2"/>
    <dgm:cxn modelId="{CE037776-AF8D-764A-9995-ECF31F00784C}" type="presParOf" srcId="{B958E473-645D-4F4F-BE19-A96CA584BCC8}" destId="{B0D46143-3EE6-1348-B701-75E3F47E21D5}" srcOrd="0" destOrd="0" presId="urn:microsoft.com/office/officeart/2005/8/layout/hierarchy2"/>
    <dgm:cxn modelId="{CA0230C0-BB1D-DC45-BB33-658454308CC6}" type="presParOf" srcId="{D04A75E7-AB0A-A349-B1A1-6086737B6445}" destId="{79529D7A-5A98-784D-86A8-6B79CA2C7FE4}" srcOrd="1" destOrd="0" presId="urn:microsoft.com/office/officeart/2005/8/layout/hierarchy2"/>
    <dgm:cxn modelId="{06F5025E-A8A7-7F41-853B-0A373192BA5B}" type="presParOf" srcId="{79529D7A-5A98-784D-86A8-6B79CA2C7FE4}" destId="{AF56C539-0907-6F4D-8E3D-209F44D6EF7F}" srcOrd="0" destOrd="0" presId="urn:microsoft.com/office/officeart/2005/8/layout/hierarchy2"/>
    <dgm:cxn modelId="{35AEB5A5-7BEE-484C-8704-BD6C32C855B5}" type="presParOf" srcId="{79529D7A-5A98-784D-86A8-6B79CA2C7FE4}" destId="{B11D2549-444E-064A-8A69-0955AB819913}" srcOrd="1" destOrd="0" presId="urn:microsoft.com/office/officeart/2005/8/layout/hierarchy2"/>
    <dgm:cxn modelId="{A693C954-5000-F941-A8CC-5BF438D74D6C}" type="presParOf" srcId="{D04A75E7-AB0A-A349-B1A1-6086737B6445}" destId="{44CFA354-EC56-3D44-ACCE-C27F6588012A}" srcOrd="2" destOrd="0" presId="urn:microsoft.com/office/officeart/2005/8/layout/hierarchy2"/>
    <dgm:cxn modelId="{E23A3740-3C17-7141-9270-1CD3A5DDEAE3}" type="presParOf" srcId="{44CFA354-EC56-3D44-ACCE-C27F6588012A}" destId="{00AF3FFA-65B6-2F49-817C-B52BC290C469}" srcOrd="0" destOrd="0" presId="urn:microsoft.com/office/officeart/2005/8/layout/hierarchy2"/>
    <dgm:cxn modelId="{8038878C-D1D2-944F-8940-DC5286E35172}" type="presParOf" srcId="{D04A75E7-AB0A-A349-B1A1-6086737B6445}" destId="{C62C45D1-5FC7-2743-95E6-4E3495F57ACB}" srcOrd="3" destOrd="0" presId="urn:microsoft.com/office/officeart/2005/8/layout/hierarchy2"/>
    <dgm:cxn modelId="{82BFC66D-4EF1-5D47-9D46-A9C040156848}" type="presParOf" srcId="{C62C45D1-5FC7-2743-95E6-4E3495F57ACB}" destId="{44ED80F0-58B9-9440-9DDA-051C8BC2CEF8}" srcOrd="0" destOrd="0" presId="urn:microsoft.com/office/officeart/2005/8/layout/hierarchy2"/>
    <dgm:cxn modelId="{4AC117C1-E5BB-2A4F-B251-ED465EF0E8E6}" type="presParOf" srcId="{C62C45D1-5FC7-2743-95E6-4E3495F57ACB}" destId="{EA3B5600-5D39-5743-9527-6E71ABCF5C46}" srcOrd="1" destOrd="0" presId="urn:microsoft.com/office/officeart/2005/8/layout/hierarchy2"/>
    <dgm:cxn modelId="{D5727691-C13E-D74E-A56C-7E374E938E86}" type="presParOf" srcId="{3BEABEED-074E-784B-B171-A2A4A432171C}" destId="{456F5C55-8A28-CA41-B313-F0F8D38D6AF5}" srcOrd="2" destOrd="0" presId="urn:microsoft.com/office/officeart/2005/8/layout/hierarchy2"/>
    <dgm:cxn modelId="{329BAD78-35AE-D94A-98FC-8C68BF17C162}" type="presParOf" srcId="{456F5C55-8A28-CA41-B313-F0F8D38D6AF5}" destId="{FD906C01-760A-1D4C-A23B-2FC8A63DACBD}" srcOrd="0" destOrd="0" presId="urn:microsoft.com/office/officeart/2005/8/layout/hierarchy2"/>
    <dgm:cxn modelId="{D8CD9E69-DA0D-0145-AFAB-124A223B3673}" type="presParOf" srcId="{3BEABEED-074E-784B-B171-A2A4A432171C}" destId="{6B57FB9B-C70B-E34F-9D6B-37B4A4D08924}" srcOrd="3" destOrd="0" presId="urn:microsoft.com/office/officeart/2005/8/layout/hierarchy2"/>
    <dgm:cxn modelId="{2335BEFD-A0BF-D045-A4D1-1664E8236A90}" type="presParOf" srcId="{6B57FB9B-C70B-E34F-9D6B-37B4A4D08924}" destId="{A4AF6E06-BDFE-BC4D-A727-391E64A216E1}" srcOrd="0" destOrd="0" presId="urn:microsoft.com/office/officeart/2005/8/layout/hierarchy2"/>
    <dgm:cxn modelId="{D9B5BF47-5B5F-274D-966D-5C4E23249AC7}" type="presParOf" srcId="{6B57FB9B-C70B-E34F-9D6B-37B4A4D08924}" destId="{5E0FF0A1-7E8C-0643-9E1B-29AF6AB3AB12}" srcOrd="1" destOrd="0" presId="urn:microsoft.com/office/officeart/2005/8/layout/hierarchy2"/>
    <dgm:cxn modelId="{1E95155D-22F0-3940-837C-7970FB91B81E}" type="presParOf" srcId="{5E0FF0A1-7E8C-0643-9E1B-29AF6AB3AB12}" destId="{3F7A5EB5-8313-5045-BEBF-2C97BB8AE950}" srcOrd="0" destOrd="0" presId="urn:microsoft.com/office/officeart/2005/8/layout/hierarchy2"/>
    <dgm:cxn modelId="{05C5E513-AA8A-1648-8052-A178F3D353C9}" type="presParOf" srcId="{3F7A5EB5-8313-5045-BEBF-2C97BB8AE950}" destId="{9F669514-4446-EF43-B860-E9CE45E28646}" srcOrd="0" destOrd="0" presId="urn:microsoft.com/office/officeart/2005/8/layout/hierarchy2"/>
    <dgm:cxn modelId="{6595C345-0015-B847-86EE-58507492BCEA}" type="presParOf" srcId="{5E0FF0A1-7E8C-0643-9E1B-29AF6AB3AB12}" destId="{0F1E770C-7CBF-2140-9B0F-F28882ECAC94}" srcOrd="1" destOrd="0" presId="urn:microsoft.com/office/officeart/2005/8/layout/hierarchy2"/>
    <dgm:cxn modelId="{BD97E8A1-4F2D-A544-B6BC-C2F94852032E}" type="presParOf" srcId="{0F1E770C-7CBF-2140-9B0F-F28882ECAC94}" destId="{5AC00435-2608-4C4E-AE6B-50F1EB929333}" srcOrd="0" destOrd="0" presId="urn:microsoft.com/office/officeart/2005/8/layout/hierarchy2"/>
    <dgm:cxn modelId="{025DC91F-F7FA-B248-BF01-8B250BB4CD52}" type="presParOf" srcId="{0F1E770C-7CBF-2140-9B0F-F28882ECAC94}" destId="{0FDF7881-E06E-8C4E-8164-0E66437B8229}" srcOrd="1" destOrd="0" presId="urn:microsoft.com/office/officeart/2005/8/layout/hierarchy2"/>
    <dgm:cxn modelId="{A9DE642F-6E9C-534A-87DD-7D5B7AE73A1C}" type="presParOf" srcId="{5E0FF0A1-7E8C-0643-9E1B-29AF6AB3AB12}" destId="{CE209EDF-5A5F-6C4B-8AB8-0EAC0889AD7A}" srcOrd="2" destOrd="0" presId="urn:microsoft.com/office/officeart/2005/8/layout/hierarchy2"/>
    <dgm:cxn modelId="{642CD6B3-CA37-EC4F-B754-C944FA29EE44}" type="presParOf" srcId="{CE209EDF-5A5F-6C4B-8AB8-0EAC0889AD7A}" destId="{C3C6ACDB-2C5D-BD45-8640-38264ADEF72B}" srcOrd="0" destOrd="0" presId="urn:microsoft.com/office/officeart/2005/8/layout/hierarchy2"/>
    <dgm:cxn modelId="{CE382E3E-2DA0-2149-BAB0-6DD58ACEC44F}" type="presParOf" srcId="{5E0FF0A1-7E8C-0643-9E1B-29AF6AB3AB12}" destId="{45BCC057-817E-894B-B9D6-DE91FDF4F672}" srcOrd="3" destOrd="0" presId="urn:microsoft.com/office/officeart/2005/8/layout/hierarchy2"/>
    <dgm:cxn modelId="{4A613DE1-DC12-5D4B-9306-F3A003B8F66A}" type="presParOf" srcId="{45BCC057-817E-894B-B9D6-DE91FDF4F672}" destId="{D0C92ED7-DBCA-E24A-B9FE-602983F135E2}" srcOrd="0" destOrd="0" presId="urn:microsoft.com/office/officeart/2005/8/layout/hierarchy2"/>
    <dgm:cxn modelId="{B3396734-2618-564F-8716-716D95EE8992}" type="presParOf" srcId="{45BCC057-817E-894B-B9D6-DE91FDF4F672}" destId="{11F24BCC-43BA-D041-90F7-73E6CEADC32F}" srcOrd="1" destOrd="0" presId="urn:microsoft.com/office/officeart/2005/8/layout/hierarchy2"/>
    <dgm:cxn modelId="{43AACB7B-61A9-9242-84B5-01D98D5FB994}" type="presParOf" srcId="{5E0FF0A1-7E8C-0643-9E1B-29AF6AB3AB12}" destId="{B25AF7FB-2F79-DB46-BE2A-C37AB6A67AA7}" srcOrd="4" destOrd="0" presId="urn:microsoft.com/office/officeart/2005/8/layout/hierarchy2"/>
    <dgm:cxn modelId="{76A321A8-7AA7-F74F-989E-14430BD7B06A}" type="presParOf" srcId="{B25AF7FB-2F79-DB46-BE2A-C37AB6A67AA7}" destId="{0E80C706-5C0D-DE44-A439-E8BB6C18FD13}" srcOrd="0" destOrd="0" presId="urn:microsoft.com/office/officeart/2005/8/layout/hierarchy2"/>
    <dgm:cxn modelId="{F8EBABEF-A654-CF4C-9178-891B99AA7115}" type="presParOf" srcId="{5E0FF0A1-7E8C-0643-9E1B-29AF6AB3AB12}" destId="{70764139-2D0D-494C-9F3B-68BCE21213DF}" srcOrd="5" destOrd="0" presId="urn:microsoft.com/office/officeart/2005/8/layout/hierarchy2"/>
    <dgm:cxn modelId="{4C77FC6F-EDDA-A04F-810F-01E27D5F0E91}" type="presParOf" srcId="{70764139-2D0D-494C-9F3B-68BCE21213DF}" destId="{9F9383BD-17F1-454E-8CC0-E97211C2D81A}" srcOrd="0" destOrd="0" presId="urn:microsoft.com/office/officeart/2005/8/layout/hierarchy2"/>
    <dgm:cxn modelId="{2ED9187D-E3EE-8A4C-8A27-39E6B7FEB403}" type="presParOf" srcId="{70764139-2D0D-494C-9F3B-68BCE21213DF}" destId="{F4159B8E-6E1C-0841-ACB9-D0D425CA4E39}" srcOrd="1" destOrd="0" presId="urn:microsoft.com/office/officeart/2005/8/layout/hierarchy2"/>
    <dgm:cxn modelId="{A319111C-C468-9D4B-A0F5-8BFECC310EF2}" type="presParOf" srcId="{5E0FF0A1-7E8C-0643-9E1B-29AF6AB3AB12}" destId="{0E135CC1-EF64-1E41-A5E3-0AC109243B16}" srcOrd="6" destOrd="0" presId="urn:microsoft.com/office/officeart/2005/8/layout/hierarchy2"/>
    <dgm:cxn modelId="{FA9D85A5-8798-364C-AFD9-233F44F7E0E5}" type="presParOf" srcId="{0E135CC1-EF64-1E41-A5E3-0AC109243B16}" destId="{A2B4519E-645A-9E49-B2CE-6C51B1E0D27F}" srcOrd="0" destOrd="0" presId="urn:microsoft.com/office/officeart/2005/8/layout/hierarchy2"/>
    <dgm:cxn modelId="{DAD8DB84-2606-E347-9490-C5F8144DA4EB}" type="presParOf" srcId="{5E0FF0A1-7E8C-0643-9E1B-29AF6AB3AB12}" destId="{26467B84-0C8A-2448-80EC-C2F410F70283}" srcOrd="7" destOrd="0" presId="urn:microsoft.com/office/officeart/2005/8/layout/hierarchy2"/>
    <dgm:cxn modelId="{1C15466A-327F-7D44-A54F-855D58EC45F3}" type="presParOf" srcId="{26467B84-0C8A-2448-80EC-C2F410F70283}" destId="{D5F28A63-3EA4-BF41-BB75-83FA219F56F4}" srcOrd="0" destOrd="0" presId="urn:microsoft.com/office/officeart/2005/8/layout/hierarchy2"/>
    <dgm:cxn modelId="{096F719F-FDA8-0244-8235-33A0F6D22659}" type="presParOf" srcId="{26467B84-0C8A-2448-80EC-C2F410F70283}" destId="{A6679E5E-B32C-6D47-A9E2-D614B9E9F7C2}" srcOrd="1" destOrd="0" presId="urn:microsoft.com/office/officeart/2005/8/layout/hierarchy2"/>
    <dgm:cxn modelId="{E41809FB-C872-9D47-8D76-FBDF0A572F40}" type="presParOf" srcId="{2AED99B6-F324-2748-A149-3BD49609C97A}" destId="{ED56583D-B68F-864D-9B18-F294CCE689C9}" srcOrd="1" destOrd="0" presId="urn:microsoft.com/office/officeart/2005/8/layout/hierarchy2"/>
    <dgm:cxn modelId="{506D226E-F930-E44E-A78E-48033CBF8B3E}" type="presParOf" srcId="{ED56583D-B68F-864D-9B18-F294CCE689C9}" destId="{7BB4350F-4452-A146-AEE7-FE50F0BF7CCA}" srcOrd="0" destOrd="0" presId="urn:microsoft.com/office/officeart/2005/8/layout/hierarchy2"/>
    <dgm:cxn modelId="{CF3AE4DE-66C3-2F4F-8911-BE039C3FBB2D}" type="presParOf" srcId="{ED56583D-B68F-864D-9B18-F294CCE689C9}" destId="{52FAE1C3-0D64-A541-8F77-EE7926163FB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D06201-184D-47E0-9647-D656DB10A92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C9AF511-E575-4EE0-AA61-F9C7D22F2924}">
      <dgm:prSet/>
      <dgm:spPr/>
      <dgm:t>
        <a:bodyPr/>
        <a:lstStyle/>
        <a:p>
          <a:r>
            <a:rPr lang="en-US"/>
            <a:t>What is childhood?</a:t>
          </a:r>
        </a:p>
      </dgm:t>
    </dgm:pt>
    <dgm:pt modelId="{F7D51EDE-9B87-4DAD-9462-51861356BAE8}" type="parTrans" cxnId="{4F93648B-4D54-4575-9353-3F19BD1763AD}">
      <dgm:prSet/>
      <dgm:spPr/>
      <dgm:t>
        <a:bodyPr/>
        <a:lstStyle/>
        <a:p>
          <a:endParaRPr lang="en-US"/>
        </a:p>
      </dgm:t>
    </dgm:pt>
    <dgm:pt modelId="{4AC0F49F-83B1-4EEF-ABDB-6AA333331CCD}" type="sibTrans" cxnId="{4F93648B-4D54-4575-9353-3F19BD1763AD}">
      <dgm:prSet/>
      <dgm:spPr/>
      <dgm:t>
        <a:bodyPr/>
        <a:lstStyle/>
        <a:p>
          <a:endParaRPr lang="en-US"/>
        </a:p>
      </dgm:t>
    </dgm:pt>
    <dgm:pt modelId="{8A94C959-7BC9-4E69-A102-047141871D60}">
      <dgm:prSet/>
      <dgm:spPr/>
      <dgm:t>
        <a:bodyPr/>
        <a:lstStyle/>
        <a:p>
          <a:r>
            <a:rPr lang="en-US"/>
            <a:t>What is the value of childhood in society?</a:t>
          </a:r>
        </a:p>
      </dgm:t>
    </dgm:pt>
    <dgm:pt modelId="{A0D96AF6-65E9-41B9-85E5-D4661D6D2366}" type="parTrans" cxnId="{4FD4D988-94A4-40B0-8A22-63476F40C895}">
      <dgm:prSet/>
      <dgm:spPr/>
      <dgm:t>
        <a:bodyPr/>
        <a:lstStyle/>
        <a:p>
          <a:endParaRPr lang="en-US"/>
        </a:p>
      </dgm:t>
    </dgm:pt>
    <dgm:pt modelId="{5BAE8B5B-481F-48E3-9FE1-C0F2D3099C64}" type="sibTrans" cxnId="{4FD4D988-94A4-40B0-8A22-63476F40C895}">
      <dgm:prSet/>
      <dgm:spPr/>
      <dgm:t>
        <a:bodyPr/>
        <a:lstStyle/>
        <a:p>
          <a:endParaRPr lang="en-US"/>
        </a:p>
      </dgm:t>
    </dgm:pt>
    <dgm:pt modelId="{9F7E3BC4-2130-4309-8032-A3647D247178}">
      <dgm:prSet/>
      <dgm:spPr/>
      <dgm:t>
        <a:bodyPr/>
        <a:lstStyle/>
        <a:p>
          <a:r>
            <a:rPr lang="en-US"/>
            <a:t>What are the rights of children?</a:t>
          </a:r>
        </a:p>
      </dgm:t>
    </dgm:pt>
    <dgm:pt modelId="{0F87CCBB-716C-4FEB-919B-488C02227509}" type="parTrans" cxnId="{7449656E-30C0-4BA4-9CB8-300529EC6F8C}">
      <dgm:prSet/>
      <dgm:spPr/>
      <dgm:t>
        <a:bodyPr/>
        <a:lstStyle/>
        <a:p>
          <a:endParaRPr lang="en-US"/>
        </a:p>
      </dgm:t>
    </dgm:pt>
    <dgm:pt modelId="{A8C1B70B-D85B-4E6D-8B2E-888228323C78}" type="sibTrans" cxnId="{7449656E-30C0-4BA4-9CB8-300529EC6F8C}">
      <dgm:prSet/>
      <dgm:spPr/>
      <dgm:t>
        <a:bodyPr/>
        <a:lstStyle/>
        <a:p>
          <a:endParaRPr lang="en-US"/>
        </a:p>
      </dgm:t>
    </dgm:pt>
    <dgm:pt modelId="{0D53D596-38BA-4C2C-89BA-4F340136480E}">
      <dgm:prSet/>
      <dgm:spPr/>
      <dgm:t>
        <a:bodyPr/>
        <a:lstStyle/>
        <a:p>
          <a:r>
            <a:rPr lang="en-US"/>
            <a:t>What is the role of education in society?</a:t>
          </a:r>
        </a:p>
      </dgm:t>
    </dgm:pt>
    <dgm:pt modelId="{CD58E981-293B-460B-9365-9B14B92CDDC1}" type="parTrans" cxnId="{A55170AA-591B-4898-8B56-0643F0398170}">
      <dgm:prSet/>
      <dgm:spPr/>
      <dgm:t>
        <a:bodyPr/>
        <a:lstStyle/>
        <a:p>
          <a:endParaRPr lang="en-US"/>
        </a:p>
      </dgm:t>
    </dgm:pt>
    <dgm:pt modelId="{617D9476-9632-48E2-B1CC-98636FA84227}" type="sibTrans" cxnId="{A55170AA-591B-4898-8B56-0643F0398170}">
      <dgm:prSet/>
      <dgm:spPr/>
      <dgm:t>
        <a:bodyPr/>
        <a:lstStyle/>
        <a:p>
          <a:endParaRPr lang="en-US"/>
        </a:p>
      </dgm:t>
    </dgm:pt>
    <dgm:pt modelId="{C49B09CE-6AAC-3840-BE1B-E2B7DCC12563}" type="pres">
      <dgm:prSet presAssocID="{22D06201-184D-47E0-9647-D656DB10A92B}" presName="linear" presStyleCnt="0">
        <dgm:presLayoutVars>
          <dgm:animLvl val="lvl"/>
          <dgm:resizeHandles val="exact"/>
        </dgm:presLayoutVars>
      </dgm:prSet>
      <dgm:spPr/>
    </dgm:pt>
    <dgm:pt modelId="{137CEA12-F73B-5A49-8DF3-36C83DEFBB54}" type="pres">
      <dgm:prSet presAssocID="{5C9AF511-E575-4EE0-AA61-F9C7D22F2924}" presName="parentText" presStyleLbl="node1" presStyleIdx="0" presStyleCnt="4">
        <dgm:presLayoutVars>
          <dgm:chMax val="0"/>
          <dgm:bulletEnabled val="1"/>
        </dgm:presLayoutVars>
      </dgm:prSet>
      <dgm:spPr/>
    </dgm:pt>
    <dgm:pt modelId="{6BFF3AF3-8884-AC40-A899-026F2299E09A}" type="pres">
      <dgm:prSet presAssocID="{4AC0F49F-83B1-4EEF-ABDB-6AA333331CCD}" presName="spacer" presStyleCnt="0"/>
      <dgm:spPr/>
    </dgm:pt>
    <dgm:pt modelId="{8544EA42-9937-2F46-9A78-CF278D9AD290}" type="pres">
      <dgm:prSet presAssocID="{8A94C959-7BC9-4E69-A102-047141871D60}" presName="parentText" presStyleLbl="node1" presStyleIdx="1" presStyleCnt="4">
        <dgm:presLayoutVars>
          <dgm:chMax val="0"/>
          <dgm:bulletEnabled val="1"/>
        </dgm:presLayoutVars>
      </dgm:prSet>
      <dgm:spPr/>
    </dgm:pt>
    <dgm:pt modelId="{CA9241C3-FB58-1B47-B5EF-DDF248E34B29}" type="pres">
      <dgm:prSet presAssocID="{5BAE8B5B-481F-48E3-9FE1-C0F2D3099C64}" presName="spacer" presStyleCnt="0"/>
      <dgm:spPr/>
    </dgm:pt>
    <dgm:pt modelId="{7EBC6D7D-EE65-BF48-ACAC-EE897F66D3BD}" type="pres">
      <dgm:prSet presAssocID="{9F7E3BC4-2130-4309-8032-A3647D247178}" presName="parentText" presStyleLbl="node1" presStyleIdx="2" presStyleCnt="4">
        <dgm:presLayoutVars>
          <dgm:chMax val="0"/>
          <dgm:bulletEnabled val="1"/>
        </dgm:presLayoutVars>
      </dgm:prSet>
      <dgm:spPr/>
    </dgm:pt>
    <dgm:pt modelId="{850DDF23-FF35-6645-B558-8503168EDA45}" type="pres">
      <dgm:prSet presAssocID="{A8C1B70B-D85B-4E6D-8B2E-888228323C78}" presName="spacer" presStyleCnt="0"/>
      <dgm:spPr/>
    </dgm:pt>
    <dgm:pt modelId="{CDE23270-CEA3-2541-8F3C-DA23141F5B24}" type="pres">
      <dgm:prSet presAssocID="{0D53D596-38BA-4C2C-89BA-4F340136480E}" presName="parentText" presStyleLbl="node1" presStyleIdx="3" presStyleCnt="4">
        <dgm:presLayoutVars>
          <dgm:chMax val="0"/>
          <dgm:bulletEnabled val="1"/>
        </dgm:presLayoutVars>
      </dgm:prSet>
      <dgm:spPr/>
    </dgm:pt>
  </dgm:ptLst>
  <dgm:cxnLst>
    <dgm:cxn modelId="{890AE222-DA34-0048-86C4-CF2B83CC37E2}" type="presOf" srcId="{22D06201-184D-47E0-9647-D656DB10A92B}" destId="{C49B09CE-6AAC-3840-BE1B-E2B7DCC12563}" srcOrd="0" destOrd="0" presId="urn:microsoft.com/office/officeart/2005/8/layout/vList2"/>
    <dgm:cxn modelId="{B97D1527-262E-C84C-95EE-79912F522143}" type="presOf" srcId="{8A94C959-7BC9-4E69-A102-047141871D60}" destId="{8544EA42-9937-2F46-9A78-CF278D9AD290}" srcOrd="0" destOrd="0" presId="urn:microsoft.com/office/officeart/2005/8/layout/vList2"/>
    <dgm:cxn modelId="{BA0C9D44-164A-934F-AB05-BA6548438377}" type="presOf" srcId="{9F7E3BC4-2130-4309-8032-A3647D247178}" destId="{7EBC6D7D-EE65-BF48-ACAC-EE897F66D3BD}" srcOrd="0" destOrd="0" presId="urn:microsoft.com/office/officeart/2005/8/layout/vList2"/>
    <dgm:cxn modelId="{7449656E-30C0-4BA4-9CB8-300529EC6F8C}" srcId="{22D06201-184D-47E0-9647-D656DB10A92B}" destId="{9F7E3BC4-2130-4309-8032-A3647D247178}" srcOrd="2" destOrd="0" parTransId="{0F87CCBB-716C-4FEB-919B-488C02227509}" sibTransId="{A8C1B70B-D85B-4E6D-8B2E-888228323C78}"/>
    <dgm:cxn modelId="{4FD4D988-94A4-40B0-8A22-63476F40C895}" srcId="{22D06201-184D-47E0-9647-D656DB10A92B}" destId="{8A94C959-7BC9-4E69-A102-047141871D60}" srcOrd="1" destOrd="0" parTransId="{A0D96AF6-65E9-41B9-85E5-D4661D6D2366}" sibTransId="{5BAE8B5B-481F-48E3-9FE1-C0F2D3099C64}"/>
    <dgm:cxn modelId="{4F93648B-4D54-4575-9353-3F19BD1763AD}" srcId="{22D06201-184D-47E0-9647-D656DB10A92B}" destId="{5C9AF511-E575-4EE0-AA61-F9C7D22F2924}" srcOrd="0" destOrd="0" parTransId="{F7D51EDE-9B87-4DAD-9462-51861356BAE8}" sibTransId="{4AC0F49F-83B1-4EEF-ABDB-6AA333331CCD}"/>
    <dgm:cxn modelId="{A55170AA-591B-4898-8B56-0643F0398170}" srcId="{22D06201-184D-47E0-9647-D656DB10A92B}" destId="{0D53D596-38BA-4C2C-89BA-4F340136480E}" srcOrd="3" destOrd="0" parTransId="{CD58E981-293B-460B-9365-9B14B92CDDC1}" sibTransId="{617D9476-9632-48E2-B1CC-98636FA84227}"/>
    <dgm:cxn modelId="{A79B91AC-2191-D145-BD8B-3373AA64354B}" type="presOf" srcId="{5C9AF511-E575-4EE0-AA61-F9C7D22F2924}" destId="{137CEA12-F73B-5A49-8DF3-36C83DEFBB54}" srcOrd="0" destOrd="0" presId="urn:microsoft.com/office/officeart/2005/8/layout/vList2"/>
    <dgm:cxn modelId="{B1525CC2-4FD2-A447-8F1A-51C841BEAC33}" type="presOf" srcId="{0D53D596-38BA-4C2C-89BA-4F340136480E}" destId="{CDE23270-CEA3-2541-8F3C-DA23141F5B24}" srcOrd="0" destOrd="0" presId="urn:microsoft.com/office/officeart/2005/8/layout/vList2"/>
    <dgm:cxn modelId="{686D9D39-33B0-9848-86C9-C14B39DC75E2}" type="presParOf" srcId="{C49B09CE-6AAC-3840-BE1B-E2B7DCC12563}" destId="{137CEA12-F73B-5A49-8DF3-36C83DEFBB54}" srcOrd="0" destOrd="0" presId="urn:microsoft.com/office/officeart/2005/8/layout/vList2"/>
    <dgm:cxn modelId="{A952E5DE-8126-C242-B171-BC2DE1BF7A2C}" type="presParOf" srcId="{C49B09CE-6AAC-3840-BE1B-E2B7DCC12563}" destId="{6BFF3AF3-8884-AC40-A899-026F2299E09A}" srcOrd="1" destOrd="0" presId="urn:microsoft.com/office/officeart/2005/8/layout/vList2"/>
    <dgm:cxn modelId="{306ED44B-9809-674D-9AB4-FB4B4C2A3F87}" type="presParOf" srcId="{C49B09CE-6AAC-3840-BE1B-E2B7DCC12563}" destId="{8544EA42-9937-2F46-9A78-CF278D9AD290}" srcOrd="2" destOrd="0" presId="urn:microsoft.com/office/officeart/2005/8/layout/vList2"/>
    <dgm:cxn modelId="{2BA68BF0-B834-5A4D-B7E2-9C4ABA400647}" type="presParOf" srcId="{C49B09CE-6AAC-3840-BE1B-E2B7DCC12563}" destId="{CA9241C3-FB58-1B47-B5EF-DDF248E34B29}" srcOrd="3" destOrd="0" presId="urn:microsoft.com/office/officeart/2005/8/layout/vList2"/>
    <dgm:cxn modelId="{C02DF6D5-5206-F344-97B6-5D867EC99BED}" type="presParOf" srcId="{C49B09CE-6AAC-3840-BE1B-E2B7DCC12563}" destId="{7EBC6D7D-EE65-BF48-ACAC-EE897F66D3BD}" srcOrd="4" destOrd="0" presId="urn:microsoft.com/office/officeart/2005/8/layout/vList2"/>
    <dgm:cxn modelId="{B18DEACC-4DC2-EC4B-BE53-9F95623ACAA6}" type="presParOf" srcId="{C49B09CE-6AAC-3840-BE1B-E2B7DCC12563}" destId="{850DDF23-FF35-6645-B558-8503168EDA45}" srcOrd="5" destOrd="0" presId="urn:microsoft.com/office/officeart/2005/8/layout/vList2"/>
    <dgm:cxn modelId="{08D84D5A-8156-4044-969A-259769CCA72F}" type="presParOf" srcId="{C49B09CE-6AAC-3840-BE1B-E2B7DCC12563}" destId="{CDE23270-CEA3-2541-8F3C-DA23141F5B2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B160C-A6F3-2B4F-B157-3044CB5D4261}">
      <dsp:nvSpPr>
        <dsp:cNvPr id="0" name=""/>
        <dsp:cNvSpPr/>
      </dsp:nvSpPr>
      <dsp:spPr>
        <a:xfrm>
          <a:off x="2116" y="2174875"/>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Rousseau</a:t>
          </a:r>
        </a:p>
      </dsp:txBody>
      <dsp:txXfrm>
        <a:off x="33423" y="2206182"/>
        <a:ext cx="2075219" cy="1006302"/>
      </dsp:txXfrm>
    </dsp:sp>
    <dsp:sp modelId="{57A4E887-05B1-BF46-8569-90ECBB2D881B}">
      <dsp:nvSpPr>
        <dsp:cNvPr id="0" name=""/>
        <dsp:cNvSpPr/>
      </dsp:nvSpPr>
      <dsp:spPr>
        <a:xfrm rot="18289469">
          <a:off x="1818797" y="2076952"/>
          <a:ext cx="1497437" cy="35507"/>
        </a:xfrm>
        <a:custGeom>
          <a:avLst/>
          <a:gdLst/>
          <a:ahLst/>
          <a:cxnLst/>
          <a:rect l="0" t="0" r="0" b="0"/>
          <a:pathLst>
            <a:path>
              <a:moveTo>
                <a:pt x="0" y="17753"/>
              </a:moveTo>
              <a:lnTo>
                <a:pt x="1497437"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080" y="2057270"/>
        <a:ext cx="74871" cy="74871"/>
      </dsp:txXfrm>
    </dsp:sp>
    <dsp:sp modelId="{EB50C557-CEA3-0C45-BECE-E66D1F66093D}">
      <dsp:nvSpPr>
        <dsp:cNvPr id="0" name=""/>
        <dsp:cNvSpPr/>
      </dsp:nvSpPr>
      <dsp:spPr>
        <a:xfrm>
          <a:off x="2995083" y="945620"/>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Comenius</a:t>
          </a:r>
        </a:p>
      </dsp:txBody>
      <dsp:txXfrm>
        <a:off x="3026390" y="976927"/>
        <a:ext cx="2075219" cy="1006302"/>
      </dsp:txXfrm>
    </dsp:sp>
    <dsp:sp modelId="{032B0E86-EDAC-5345-AE69-A08FA7D073A8}">
      <dsp:nvSpPr>
        <dsp:cNvPr id="0" name=""/>
        <dsp:cNvSpPr/>
      </dsp:nvSpPr>
      <dsp:spPr>
        <a:xfrm rot="19457599">
          <a:off x="5033933" y="1155011"/>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4155" y="1146438"/>
        <a:ext cx="52654" cy="52654"/>
      </dsp:txXfrm>
    </dsp:sp>
    <dsp:sp modelId="{D5E30D0F-0532-254B-B926-6800AFDFAC16}">
      <dsp:nvSpPr>
        <dsp:cNvPr id="0" name=""/>
        <dsp:cNvSpPr/>
      </dsp:nvSpPr>
      <dsp:spPr>
        <a:xfrm>
          <a:off x="5988050" y="330993"/>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Head Start</a:t>
          </a:r>
        </a:p>
      </dsp:txBody>
      <dsp:txXfrm>
        <a:off x="6019357" y="362300"/>
        <a:ext cx="2075219" cy="1006302"/>
      </dsp:txXfrm>
    </dsp:sp>
    <dsp:sp modelId="{0A644449-28D6-C14B-8A2A-2E5623FBBC39}">
      <dsp:nvSpPr>
        <dsp:cNvPr id="0" name=""/>
        <dsp:cNvSpPr/>
      </dsp:nvSpPr>
      <dsp:spPr>
        <a:xfrm rot="2142401">
          <a:off x="5033933" y="1769638"/>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4155" y="1761065"/>
        <a:ext cx="52654" cy="52654"/>
      </dsp:txXfrm>
    </dsp:sp>
    <dsp:sp modelId="{C093745E-CCF8-F34D-A320-AC27E00DB56B}">
      <dsp:nvSpPr>
        <dsp:cNvPr id="0" name=""/>
        <dsp:cNvSpPr/>
      </dsp:nvSpPr>
      <dsp:spPr>
        <a:xfrm>
          <a:off x="5988050" y="1560248"/>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Piaget</a:t>
          </a:r>
        </a:p>
      </dsp:txBody>
      <dsp:txXfrm>
        <a:off x="6019357" y="1591555"/>
        <a:ext cx="2075219" cy="1006302"/>
      </dsp:txXfrm>
    </dsp:sp>
    <dsp:sp modelId="{C5634F5C-B7E0-3644-81D8-26B6BE88F195}">
      <dsp:nvSpPr>
        <dsp:cNvPr id="0" name=""/>
        <dsp:cNvSpPr/>
      </dsp:nvSpPr>
      <dsp:spPr>
        <a:xfrm rot="3310531">
          <a:off x="1818797" y="3306206"/>
          <a:ext cx="1497437" cy="35507"/>
        </a:xfrm>
        <a:custGeom>
          <a:avLst/>
          <a:gdLst/>
          <a:ahLst/>
          <a:cxnLst/>
          <a:rect l="0" t="0" r="0" b="0"/>
          <a:pathLst>
            <a:path>
              <a:moveTo>
                <a:pt x="0" y="17753"/>
              </a:moveTo>
              <a:lnTo>
                <a:pt x="1497437"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0080" y="3286524"/>
        <a:ext cx="74871" cy="74871"/>
      </dsp:txXfrm>
    </dsp:sp>
    <dsp:sp modelId="{3BCBA7E1-0912-2442-B0A1-9687B24228F9}">
      <dsp:nvSpPr>
        <dsp:cNvPr id="0" name=""/>
        <dsp:cNvSpPr/>
      </dsp:nvSpPr>
      <dsp:spPr>
        <a:xfrm>
          <a:off x="2995083" y="3404129"/>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Pestalozzi</a:t>
          </a:r>
        </a:p>
      </dsp:txBody>
      <dsp:txXfrm>
        <a:off x="3026390" y="3435436"/>
        <a:ext cx="2075219" cy="1006302"/>
      </dsp:txXfrm>
    </dsp:sp>
    <dsp:sp modelId="{F7C4AD8F-A417-9544-83A8-118508398911}">
      <dsp:nvSpPr>
        <dsp:cNvPr id="0" name=""/>
        <dsp:cNvSpPr/>
      </dsp:nvSpPr>
      <dsp:spPr>
        <a:xfrm rot="19457599">
          <a:off x="5033933" y="3613520"/>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4155" y="3604946"/>
        <a:ext cx="52654" cy="52654"/>
      </dsp:txXfrm>
    </dsp:sp>
    <dsp:sp modelId="{B9DDC112-D067-A645-9E4A-3E0C94C2EDC2}">
      <dsp:nvSpPr>
        <dsp:cNvPr id="0" name=""/>
        <dsp:cNvSpPr/>
      </dsp:nvSpPr>
      <dsp:spPr>
        <a:xfrm>
          <a:off x="5988050" y="2789502"/>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Froebel</a:t>
          </a:r>
        </a:p>
      </dsp:txBody>
      <dsp:txXfrm>
        <a:off x="6019357" y="2820809"/>
        <a:ext cx="2075219" cy="1006302"/>
      </dsp:txXfrm>
    </dsp:sp>
    <dsp:sp modelId="{EC6E0972-EB73-1745-9295-5DED42BABDCF}">
      <dsp:nvSpPr>
        <dsp:cNvPr id="0" name=""/>
        <dsp:cNvSpPr/>
      </dsp:nvSpPr>
      <dsp:spPr>
        <a:xfrm rot="2142401">
          <a:off x="5033933" y="4228147"/>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4155" y="4219573"/>
        <a:ext cx="52654" cy="52654"/>
      </dsp:txXfrm>
    </dsp:sp>
    <dsp:sp modelId="{CB3FF6FA-B729-A348-A70B-269FCA0A32C1}">
      <dsp:nvSpPr>
        <dsp:cNvPr id="0" name=""/>
        <dsp:cNvSpPr/>
      </dsp:nvSpPr>
      <dsp:spPr>
        <a:xfrm>
          <a:off x="5988050" y="4018756"/>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Montessori</a:t>
          </a:r>
        </a:p>
      </dsp:txBody>
      <dsp:txXfrm>
        <a:off x="6019357" y="4050063"/>
        <a:ext cx="2075219" cy="1006302"/>
      </dsp:txXfrm>
    </dsp:sp>
    <dsp:sp modelId="{BDFB115C-309F-5A4B-9658-D441D548698B}">
      <dsp:nvSpPr>
        <dsp:cNvPr id="0" name=""/>
        <dsp:cNvSpPr/>
      </dsp:nvSpPr>
      <dsp:spPr>
        <a:xfrm>
          <a:off x="2116" y="3404129"/>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t>John Locke</a:t>
          </a:r>
        </a:p>
      </dsp:txBody>
      <dsp:txXfrm>
        <a:off x="33423" y="3435436"/>
        <a:ext cx="2075219" cy="1006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F3591-1C2F-AF43-99B0-E2154CA6D60C}">
      <dsp:nvSpPr>
        <dsp:cNvPr id="0" name=""/>
        <dsp:cNvSpPr/>
      </dsp:nvSpPr>
      <dsp:spPr>
        <a:xfrm>
          <a:off x="247119" y="2102332"/>
          <a:ext cx="1824515" cy="912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(Rousseau) Importance of observing children, stages of development </a:t>
          </a:r>
        </a:p>
      </dsp:txBody>
      <dsp:txXfrm>
        <a:off x="273838" y="2129051"/>
        <a:ext cx="1771077" cy="858819"/>
      </dsp:txXfrm>
    </dsp:sp>
    <dsp:sp modelId="{775E66EB-DA67-F24C-98D5-F47FDE746F7A}">
      <dsp:nvSpPr>
        <dsp:cNvPr id="0" name=""/>
        <dsp:cNvSpPr/>
      </dsp:nvSpPr>
      <dsp:spPr>
        <a:xfrm rot="17692822">
          <a:off x="1569218" y="1758323"/>
          <a:ext cx="1734639" cy="26630"/>
        </a:xfrm>
        <a:custGeom>
          <a:avLst/>
          <a:gdLst/>
          <a:ahLst/>
          <a:cxnLst/>
          <a:rect l="0" t="0" r="0" b="0"/>
          <a:pathLst>
            <a:path>
              <a:moveTo>
                <a:pt x="0" y="13315"/>
              </a:moveTo>
              <a:lnTo>
                <a:pt x="1734639" y="133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393172" y="1728273"/>
        <a:ext cx="86731" cy="86731"/>
      </dsp:txXfrm>
    </dsp:sp>
    <dsp:sp modelId="{AC2A67E3-3F21-094A-8D5F-3240DDCBCC43}">
      <dsp:nvSpPr>
        <dsp:cNvPr id="0" name=""/>
        <dsp:cNvSpPr/>
      </dsp:nvSpPr>
      <dsp:spPr>
        <a:xfrm>
          <a:off x="2801441" y="528688"/>
          <a:ext cx="1824515" cy="91225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(Comenius) Learning should be active and enjoyable. Teachers should follow children’s lead. Children need literature for children.</a:t>
          </a:r>
        </a:p>
      </dsp:txBody>
      <dsp:txXfrm>
        <a:off x="2828160" y="555407"/>
        <a:ext cx="1771077" cy="858819"/>
      </dsp:txXfrm>
    </dsp:sp>
    <dsp:sp modelId="{B958E473-645D-4F4F-BE19-A96CA584BCC8}">
      <dsp:nvSpPr>
        <dsp:cNvPr id="0" name=""/>
        <dsp:cNvSpPr/>
      </dsp:nvSpPr>
      <dsp:spPr>
        <a:xfrm rot="19457599">
          <a:off x="4541480" y="709227"/>
          <a:ext cx="898759" cy="26630"/>
        </a:xfrm>
        <a:custGeom>
          <a:avLst/>
          <a:gdLst/>
          <a:ahLst/>
          <a:cxnLst/>
          <a:rect l="0" t="0" r="0" b="0"/>
          <a:pathLst>
            <a:path>
              <a:moveTo>
                <a:pt x="0" y="13315"/>
              </a:moveTo>
              <a:lnTo>
                <a:pt x="898759"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8391" y="700073"/>
        <a:ext cx="44937" cy="44937"/>
      </dsp:txXfrm>
    </dsp:sp>
    <dsp:sp modelId="{AF56C539-0907-6F4D-8E3D-209F44D6EF7F}">
      <dsp:nvSpPr>
        <dsp:cNvPr id="0" name=""/>
        <dsp:cNvSpPr/>
      </dsp:nvSpPr>
      <dsp:spPr>
        <a:xfrm>
          <a:off x="5355763" y="4139"/>
          <a:ext cx="1824515" cy="91225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Head Start</a:t>
          </a:r>
        </a:p>
      </dsp:txBody>
      <dsp:txXfrm>
        <a:off x="5382482" y="30858"/>
        <a:ext cx="1771077" cy="858819"/>
      </dsp:txXfrm>
    </dsp:sp>
    <dsp:sp modelId="{44CFA354-EC56-3D44-ACCE-C27F6588012A}">
      <dsp:nvSpPr>
        <dsp:cNvPr id="0" name=""/>
        <dsp:cNvSpPr/>
      </dsp:nvSpPr>
      <dsp:spPr>
        <a:xfrm rot="2142401">
          <a:off x="4541480" y="1233775"/>
          <a:ext cx="898759" cy="26630"/>
        </a:xfrm>
        <a:custGeom>
          <a:avLst/>
          <a:gdLst/>
          <a:ahLst/>
          <a:cxnLst/>
          <a:rect l="0" t="0" r="0" b="0"/>
          <a:pathLst>
            <a:path>
              <a:moveTo>
                <a:pt x="0" y="13315"/>
              </a:moveTo>
              <a:lnTo>
                <a:pt x="898759"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8391" y="1224622"/>
        <a:ext cx="44937" cy="44937"/>
      </dsp:txXfrm>
    </dsp:sp>
    <dsp:sp modelId="{44ED80F0-58B9-9440-9DDA-051C8BC2CEF8}">
      <dsp:nvSpPr>
        <dsp:cNvPr id="0" name=""/>
        <dsp:cNvSpPr/>
      </dsp:nvSpPr>
      <dsp:spPr>
        <a:xfrm>
          <a:off x="5355763" y="1053236"/>
          <a:ext cx="1824515" cy="91225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Piaget</a:t>
          </a:r>
        </a:p>
      </dsp:txBody>
      <dsp:txXfrm>
        <a:off x="5382482" y="1079955"/>
        <a:ext cx="1771077" cy="858819"/>
      </dsp:txXfrm>
    </dsp:sp>
    <dsp:sp modelId="{456F5C55-8A28-CA41-B313-F0F8D38D6AF5}">
      <dsp:nvSpPr>
        <dsp:cNvPr id="0" name=""/>
        <dsp:cNvSpPr/>
      </dsp:nvSpPr>
      <dsp:spPr>
        <a:xfrm rot="3907178">
          <a:off x="1569218" y="3331968"/>
          <a:ext cx="1734639" cy="26630"/>
        </a:xfrm>
        <a:custGeom>
          <a:avLst/>
          <a:gdLst/>
          <a:ahLst/>
          <a:cxnLst/>
          <a:rect l="0" t="0" r="0" b="0"/>
          <a:pathLst>
            <a:path>
              <a:moveTo>
                <a:pt x="0" y="13315"/>
              </a:moveTo>
              <a:lnTo>
                <a:pt x="1734639" y="1331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393172" y="3301918"/>
        <a:ext cx="86731" cy="86731"/>
      </dsp:txXfrm>
    </dsp:sp>
    <dsp:sp modelId="{A4AF6E06-BDFE-BC4D-A727-391E64A216E1}">
      <dsp:nvSpPr>
        <dsp:cNvPr id="0" name=""/>
        <dsp:cNvSpPr/>
      </dsp:nvSpPr>
      <dsp:spPr>
        <a:xfrm>
          <a:off x="2801441" y="3675977"/>
          <a:ext cx="1824515" cy="91225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(Pestalozzi) Belief that all children can benefit from education. Teachers need a background in child development.</a:t>
          </a:r>
        </a:p>
      </dsp:txBody>
      <dsp:txXfrm>
        <a:off x="2828160" y="3702696"/>
        <a:ext cx="1771077" cy="858819"/>
      </dsp:txXfrm>
    </dsp:sp>
    <dsp:sp modelId="{3F7A5EB5-8313-5045-BEBF-2C97BB8AE950}">
      <dsp:nvSpPr>
        <dsp:cNvPr id="0" name=""/>
        <dsp:cNvSpPr/>
      </dsp:nvSpPr>
      <dsp:spPr>
        <a:xfrm rot="17692822">
          <a:off x="4123540" y="3331968"/>
          <a:ext cx="1734639" cy="26630"/>
        </a:xfrm>
        <a:custGeom>
          <a:avLst/>
          <a:gdLst/>
          <a:ahLst/>
          <a:cxnLst/>
          <a:rect l="0" t="0" r="0" b="0"/>
          <a:pathLst>
            <a:path>
              <a:moveTo>
                <a:pt x="0" y="13315"/>
              </a:moveTo>
              <a:lnTo>
                <a:pt x="1734639"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47494" y="3301918"/>
        <a:ext cx="86731" cy="86731"/>
      </dsp:txXfrm>
    </dsp:sp>
    <dsp:sp modelId="{5AC00435-2608-4C4E-AE6B-50F1EB929333}">
      <dsp:nvSpPr>
        <dsp:cNvPr id="0" name=""/>
        <dsp:cNvSpPr/>
      </dsp:nvSpPr>
      <dsp:spPr>
        <a:xfrm>
          <a:off x="5355763" y="2102332"/>
          <a:ext cx="1824515" cy="91225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Froebel</a:t>
          </a:r>
        </a:p>
      </dsp:txBody>
      <dsp:txXfrm>
        <a:off x="5382482" y="2129051"/>
        <a:ext cx="1771077" cy="858819"/>
      </dsp:txXfrm>
    </dsp:sp>
    <dsp:sp modelId="{CE209EDF-5A5F-6C4B-8AB8-0EAC0889AD7A}">
      <dsp:nvSpPr>
        <dsp:cNvPr id="0" name=""/>
        <dsp:cNvSpPr/>
      </dsp:nvSpPr>
      <dsp:spPr>
        <a:xfrm rot="19457599">
          <a:off x="4541480" y="3856516"/>
          <a:ext cx="898759" cy="26630"/>
        </a:xfrm>
        <a:custGeom>
          <a:avLst/>
          <a:gdLst/>
          <a:ahLst/>
          <a:cxnLst/>
          <a:rect l="0" t="0" r="0" b="0"/>
          <a:pathLst>
            <a:path>
              <a:moveTo>
                <a:pt x="0" y="13315"/>
              </a:moveTo>
              <a:lnTo>
                <a:pt x="898759"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8391" y="3847363"/>
        <a:ext cx="44937" cy="44937"/>
      </dsp:txXfrm>
    </dsp:sp>
    <dsp:sp modelId="{D0C92ED7-DBCA-E24A-B9FE-602983F135E2}">
      <dsp:nvSpPr>
        <dsp:cNvPr id="0" name=""/>
        <dsp:cNvSpPr/>
      </dsp:nvSpPr>
      <dsp:spPr>
        <a:xfrm>
          <a:off x="5355763" y="3151429"/>
          <a:ext cx="1824515" cy="91225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Montessori</a:t>
          </a:r>
        </a:p>
      </dsp:txBody>
      <dsp:txXfrm>
        <a:off x="5382482" y="3178148"/>
        <a:ext cx="1771077" cy="858819"/>
      </dsp:txXfrm>
    </dsp:sp>
    <dsp:sp modelId="{B25AF7FB-2F79-DB46-BE2A-C37AB6A67AA7}">
      <dsp:nvSpPr>
        <dsp:cNvPr id="0" name=""/>
        <dsp:cNvSpPr/>
      </dsp:nvSpPr>
      <dsp:spPr>
        <a:xfrm rot="2142401">
          <a:off x="4541480" y="4381065"/>
          <a:ext cx="898759" cy="26630"/>
        </a:xfrm>
        <a:custGeom>
          <a:avLst/>
          <a:gdLst/>
          <a:ahLst/>
          <a:cxnLst/>
          <a:rect l="0" t="0" r="0" b="0"/>
          <a:pathLst>
            <a:path>
              <a:moveTo>
                <a:pt x="0" y="13315"/>
              </a:moveTo>
              <a:lnTo>
                <a:pt x="898759"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8391" y="4371911"/>
        <a:ext cx="44937" cy="44937"/>
      </dsp:txXfrm>
    </dsp:sp>
    <dsp:sp modelId="{9F9383BD-17F1-454E-8CC0-E97211C2D81A}">
      <dsp:nvSpPr>
        <dsp:cNvPr id="0" name=""/>
        <dsp:cNvSpPr/>
      </dsp:nvSpPr>
      <dsp:spPr>
        <a:xfrm>
          <a:off x="5355763" y="4200525"/>
          <a:ext cx="1824515" cy="91225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NAEYC: Developmentally Appropriate Practice</a:t>
          </a:r>
        </a:p>
      </dsp:txBody>
      <dsp:txXfrm>
        <a:off x="5382482" y="4227244"/>
        <a:ext cx="1771077" cy="858819"/>
      </dsp:txXfrm>
    </dsp:sp>
    <dsp:sp modelId="{0E135CC1-EF64-1E41-A5E3-0AC109243B16}">
      <dsp:nvSpPr>
        <dsp:cNvPr id="0" name=""/>
        <dsp:cNvSpPr/>
      </dsp:nvSpPr>
      <dsp:spPr>
        <a:xfrm rot="3907178">
          <a:off x="4123540" y="4905613"/>
          <a:ext cx="1734639" cy="26630"/>
        </a:xfrm>
        <a:custGeom>
          <a:avLst/>
          <a:gdLst/>
          <a:ahLst/>
          <a:cxnLst/>
          <a:rect l="0" t="0" r="0" b="0"/>
          <a:pathLst>
            <a:path>
              <a:moveTo>
                <a:pt x="0" y="13315"/>
              </a:moveTo>
              <a:lnTo>
                <a:pt x="1734639" y="1331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47494" y="4875562"/>
        <a:ext cx="86731" cy="86731"/>
      </dsp:txXfrm>
    </dsp:sp>
    <dsp:sp modelId="{D5F28A63-3EA4-BF41-BB75-83FA219F56F4}">
      <dsp:nvSpPr>
        <dsp:cNvPr id="0" name=""/>
        <dsp:cNvSpPr/>
      </dsp:nvSpPr>
      <dsp:spPr>
        <a:xfrm>
          <a:off x="5355763" y="5249622"/>
          <a:ext cx="1824515" cy="91225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Constructivism </a:t>
          </a:r>
        </a:p>
      </dsp:txBody>
      <dsp:txXfrm>
        <a:off x="5382482" y="5276341"/>
        <a:ext cx="1771077" cy="858819"/>
      </dsp:txXfrm>
    </dsp:sp>
    <dsp:sp modelId="{7BB4350F-4452-A146-AEE7-FE50F0BF7CCA}">
      <dsp:nvSpPr>
        <dsp:cNvPr id="0" name=""/>
        <dsp:cNvSpPr/>
      </dsp:nvSpPr>
      <dsp:spPr>
        <a:xfrm>
          <a:off x="247119" y="3151429"/>
          <a:ext cx="1824515" cy="912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(Locke) Early</a:t>
          </a:r>
          <a:r>
            <a:rPr lang="en-US" sz="1200" kern="1200" baseline="0" dirty="0"/>
            <a:t> experiences matter, early environments shape children’s learning</a:t>
          </a:r>
          <a:endParaRPr lang="en-US" sz="1200" kern="1200" dirty="0"/>
        </a:p>
      </dsp:txBody>
      <dsp:txXfrm>
        <a:off x="273838" y="3178148"/>
        <a:ext cx="1771077" cy="858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CEA12-F73B-5A49-8DF3-36C83DEFBB54}">
      <dsp:nvSpPr>
        <dsp:cNvPr id="0" name=""/>
        <dsp:cNvSpPr/>
      </dsp:nvSpPr>
      <dsp:spPr>
        <a:xfrm>
          <a:off x="0" y="71693"/>
          <a:ext cx="525780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What is childhood?</a:t>
          </a:r>
        </a:p>
      </dsp:txBody>
      <dsp:txXfrm>
        <a:off x="62055" y="133748"/>
        <a:ext cx="5133690" cy="1147095"/>
      </dsp:txXfrm>
    </dsp:sp>
    <dsp:sp modelId="{8544EA42-9937-2F46-9A78-CF278D9AD290}">
      <dsp:nvSpPr>
        <dsp:cNvPr id="0" name=""/>
        <dsp:cNvSpPr/>
      </dsp:nvSpPr>
      <dsp:spPr>
        <a:xfrm>
          <a:off x="0" y="1435058"/>
          <a:ext cx="5257800" cy="127120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What is the value of childhood in society?</a:t>
          </a:r>
        </a:p>
      </dsp:txBody>
      <dsp:txXfrm>
        <a:off x="62055" y="1497113"/>
        <a:ext cx="5133690" cy="1147095"/>
      </dsp:txXfrm>
    </dsp:sp>
    <dsp:sp modelId="{7EBC6D7D-EE65-BF48-ACAC-EE897F66D3BD}">
      <dsp:nvSpPr>
        <dsp:cNvPr id="0" name=""/>
        <dsp:cNvSpPr/>
      </dsp:nvSpPr>
      <dsp:spPr>
        <a:xfrm>
          <a:off x="0" y="2798423"/>
          <a:ext cx="5257800" cy="127120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What are the rights of children?</a:t>
          </a:r>
        </a:p>
      </dsp:txBody>
      <dsp:txXfrm>
        <a:off x="62055" y="2860478"/>
        <a:ext cx="5133690" cy="1147095"/>
      </dsp:txXfrm>
    </dsp:sp>
    <dsp:sp modelId="{CDE23270-CEA3-2541-8F3C-DA23141F5B24}">
      <dsp:nvSpPr>
        <dsp:cNvPr id="0" name=""/>
        <dsp:cNvSpPr/>
      </dsp:nvSpPr>
      <dsp:spPr>
        <a:xfrm>
          <a:off x="0" y="4161789"/>
          <a:ext cx="5257800"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What is the role of education in society?</a:t>
          </a:r>
        </a:p>
      </dsp:txBody>
      <dsp:txXfrm>
        <a:off x="62055" y="4223844"/>
        <a:ext cx="5133690" cy="11470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E3B42-396A-DC41-A12D-B4681620A2D7}" type="datetimeFigureOut">
              <a:rPr lang="en-US" smtClean="0"/>
              <a:t>10/6/2021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928DB-7F7D-D944-B33E-FCA14A53E999}" type="slidenum">
              <a:rPr lang="en-US" smtClean="0"/>
              <a:t>‹#›</a:t>
            </a:fld>
            <a:endParaRPr lang="en-US"/>
          </a:p>
        </p:txBody>
      </p:sp>
    </p:spTree>
    <p:extLst>
      <p:ext uri="{BB962C8B-B14F-4D97-AF65-F5344CB8AC3E}">
        <p14:creationId xmlns:p14="http://schemas.microsoft.com/office/powerpoint/2010/main" val="370383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The_Graham_Children#cite_note-5" TargetMode="External"/><Relationship Id="rId3" Type="http://schemas.openxmlformats.org/officeDocument/2006/relationships/hyperlink" Target="https://en.wikipedia.org/wiki/Conversation_piece" TargetMode="External"/><Relationship Id="rId7" Type="http://schemas.openxmlformats.org/officeDocument/2006/relationships/hyperlink" Target="https://en.wikipedia.org/wiki/Richard_Robert_Graha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Breeching_(boys)" TargetMode="External"/><Relationship Id="rId11" Type="http://schemas.openxmlformats.org/officeDocument/2006/relationships/hyperlink" Target="https://en.wikipedia.org/wiki/The_Graham_Children#cite_note-Post-6" TargetMode="External"/><Relationship Id="rId5" Type="http://schemas.openxmlformats.org/officeDocument/2006/relationships/hyperlink" Target="https://en.wikipedia.org/wiki/The_Graham_Children#cite_note-4" TargetMode="External"/><Relationship Id="rId10" Type="http://schemas.openxmlformats.org/officeDocument/2006/relationships/hyperlink" Target="https://en.wikipedia.org/wiki/The_Graham_Children#cite_note-Nat-1" TargetMode="External"/><Relationship Id="rId4" Type="http://schemas.openxmlformats.org/officeDocument/2006/relationships/hyperlink" Target="https://en.wikipedia.org/wiki/The_Graham_Children#cite_note-3" TargetMode="External"/><Relationship Id="rId9" Type="http://schemas.openxmlformats.org/officeDocument/2006/relationships/hyperlink" Target="https://en.wikipedia.org/wiki/Infant_mortalit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928DB-7F7D-D944-B33E-FCA14A53E999}" type="slidenum">
              <a:rPr lang="en-US" smtClean="0"/>
              <a:t>7</a:t>
            </a:fld>
            <a:endParaRPr lang="en-US"/>
          </a:p>
        </p:txBody>
      </p:sp>
    </p:spTree>
    <p:extLst>
      <p:ext uri="{BB962C8B-B14F-4D97-AF65-F5344CB8AC3E}">
        <p14:creationId xmlns:p14="http://schemas.microsoft.com/office/powerpoint/2010/main" val="336176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The Graham Children</a:t>
            </a:r>
            <a:r>
              <a:rPr lang="en-US" sz="1200" b="0" i="0" kern="1200" dirty="0">
                <a:solidFill>
                  <a:schemeClr val="tx1"/>
                </a:solidFill>
                <a:effectLst/>
                <a:latin typeface="+mn-lt"/>
                <a:ea typeface="+mn-ea"/>
                <a:cs typeface="+mn-cs"/>
              </a:rPr>
              <a:t> is a </a:t>
            </a:r>
            <a:r>
              <a:rPr lang="en-US" sz="1200" b="0" i="0" u="none" strike="noStrike" kern="1200" dirty="0">
                <a:solidFill>
                  <a:schemeClr val="tx1"/>
                </a:solidFill>
                <a:effectLst/>
                <a:latin typeface="+mn-lt"/>
                <a:ea typeface="+mn-ea"/>
                <a:cs typeface="+mn-cs"/>
                <a:hlinkClick r:id="rId3" tooltip="Conversation piece"/>
              </a:rPr>
              <a:t>conversation piece</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a:rPr>
              <a:t>[3]</a:t>
            </a:r>
            <a:r>
              <a:rPr lang="en-US" sz="1200" b="0" i="0" kern="1200" dirty="0">
                <a:solidFill>
                  <a:schemeClr val="tx1"/>
                </a:solidFill>
                <a:effectLst/>
                <a:latin typeface="+mn-lt"/>
                <a:ea typeface="+mn-ea"/>
                <a:cs typeface="+mn-cs"/>
              </a:rPr>
              <a:t> an informal group portrait of family or friends, often engaged in conversation or some other kind of activity,</a:t>
            </a:r>
            <a:r>
              <a:rPr lang="en-US" sz="1200" b="0" i="0" u="none" strike="noStrike" kern="1200" baseline="30000" dirty="0">
                <a:solidFill>
                  <a:schemeClr val="tx1"/>
                </a:solidFill>
                <a:effectLst/>
                <a:latin typeface="+mn-lt"/>
                <a:ea typeface="+mn-ea"/>
                <a:cs typeface="+mn-cs"/>
                <a:hlinkClick r:id="rId5"/>
              </a:rPr>
              <a:t>[4]</a:t>
            </a:r>
            <a:r>
              <a:rPr lang="en-US" sz="1200" b="0" i="0" kern="1200" dirty="0">
                <a:solidFill>
                  <a:schemeClr val="tx1"/>
                </a:solidFill>
                <a:effectLst/>
                <a:latin typeface="+mn-lt"/>
                <a:ea typeface="+mn-ea"/>
                <a:cs typeface="+mn-cs"/>
              </a:rPr>
              <a:t> though the painting is larger than a typical work of that type. From left to right in the picture are Thomas, born 1740 and dressed in skirts as was typical for small boys until they were </a:t>
            </a:r>
            <a:r>
              <a:rPr lang="en-US" sz="1200" b="0" i="0" u="none" strike="noStrike" kern="1200" dirty="0">
                <a:solidFill>
                  <a:schemeClr val="tx1"/>
                </a:solidFill>
                <a:effectLst/>
                <a:latin typeface="+mn-lt"/>
                <a:ea typeface="+mn-ea"/>
                <a:cs typeface="+mn-cs"/>
                <a:hlinkClick r:id="rId6" tooltip="Breeching (boys)"/>
              </a:rPr>
              <a:t>breeched</a:t>
            </a:r>
            <a:r>
              <a:rPr lang="en-US" sz="1200" b="0" i="0" kern="1200" dirty="0">
                <a:solidFill>
                  <a:schemeClr val="tx1"/>
                </a:solidFill>
                <a:effectLst/>
                <a:latin typeface="+mn-lt"/>
                <a:ea typeface="+mn-ea"/>
                <a:cs typeface="+mn-cs"/>
              </a:rPr>
              <a:t>, Henrietta, Anna Maria and </a:t>
            </a:r>
            <a:r>
              <a:rPr lang="en-US" sz="1200" b="0" i="0" u="none" strike="noStrike" kern="1200" dirty="0">
                <a:solidFill>
                  <a:schemeClr val="tx1"/>
                </a:solidFill>
                <a:effectLst/>
                <a:latin typeface="+mn-lt"/>
                <a:ea typeface="+mn-ea"/>
                <a:cs typeface="+mn-cs"/>
                <a:hlinkClick r:id="rId7" tooltip="Richard Robert Graham"/>
              </a:rPr>
              <a:t>Richard</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8"/>
              </a:rPr>
              <a:t>[5]</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9" tooltip="Infant mortality"/>
              </a:rPr>
              <a:t>Infant mortality</a:t>
            </a:r>
            <a:r>
              <a:rPr lang="en-US" sz="1200" b="0" i="0" kern="1200" dirty="0">
                <a:solidFill>
                  <a:schemeClr val="tx1"/>
                </a:solidFill>
                <a:effectLst/>
                <a:latin typeface="+mn-lt"/>
                <a:ea typeface="+mn-ea"/>
                <a:cs typeface="+mn-cs"/>
              </a:rPr>
              <a:t> in Britain was high in the eighteenth century, even for the children of the wealthy, and Thomas had died before the painting was completed.</a:t>
            </a:r>
            <a:r>
              <a:rPr lang="en-US" sz="1200" b="0" i="0" u="none" strike="noStrike" kern="1200" baseline="30000" dirty="0">
                <a:solidFill>
                  <a:schemeClr val="tx1"/>
                </a:solidFill>
                <a:effectLst/>
                <a:latin typeface="+mn-lt"/>
                <a:ea typeface="+mn-ea"/>
                <a:cs typeface="+mn-cs"/>
                <a:hlinkClick r:id="rId10"/>
              </a:rPr>
              <a:t>[1]</a:t>
            </a:r>
            <a:r>
              <a:rPr lang="en-US" sz="1200" b="0" i="0" u="none" strike="noStrike" kern="1200" baseline="30000" dirty="0">
                <a:solidFill>
                  <a:schemeClr val="tx1"/>
                </a:solidFill>
                <a:effectLst/>
                <a:latin typeface="+mn-lt"/>
                <a:ea typeface="+mn-ea"/>
                <a:cs typeface="+mn-cs"/>
                <a:hlinkClick r:id="rId11"/>
              </a:rPr>
              <a:t>[6]</a:t>
            </a:r>
            <a:r>
              <a:rPr lang="en-US" sz="1200" b="0" i="0" kern="1200" dirty="0">
                <a:solidFill>
                  <a:schemeClr val="tx1"/>
                </a:solidFill>
                <a:effectLst/>
                <a:latin typeface="+mn-lt"/>
                <a:ea typeface="+mn-ea"/>
                <a:cs typeface="+mn-cs"/>
              </a:rPr>
              <a:t> Hogarth used a study, probably completed after Thomas's death, as the basis for his image. With its numerous references to death and the passage of time, it may be that the painting is a form of memorial for Thomas.</a:t>
            </a:r>
            <a:r>
              <a:rPr lang="en-US" sz="1200" b="0" i="0" u="none" strike="noStrike" kern="1200" baseline="30000" dirty="0">
                <a:solidFill>
                  <a:schemeClr val="tx1"/>
                </a:solidFill>
                <a:effectLst/>
                <a:latin typeface="+mn-lt"/>
                <a:ea typeface="+mn-ea"/>
                <a:cs typeface="+mn-cs"/>
                <a:hlinkClick r:id="rId11"/>
              </a:rPr>
              <a:t>[6]</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94928DB-7F7D-D944-B33E-FCA14A53E999}" type="slidenum">
              <a:rPr lang="en-US" smtClean="0"/>
              <a:t>9</a:t>
            </a:fld>
            <a:endParaRPr lang="en-US"/>
          </a:p>
        </p:txBody>
      </p:sp>
    </p:spTree>
    <p:extLst>
      <p:ext uri="{BB962C8B-B14F-4D97-AF65-F5344CB8AC3E}">
        <p14:creationId xmlns:p14="http://schemas.microsoft.com/office/powerpoint/2010/main" val="43727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4476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17670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7863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6083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5369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1333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4586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7702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9455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4444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5907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10/6/2021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3478149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ox.com/authors/phil-edwards" TargetMode="External"/><Relationship Id="rId2" Type="http://schemas.openxmlformats.org/officeDocument/2006/relationships/hyperlink" Target="https://en.wikipedia.org/wiki/Homunculus"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mailto:phil.edwards@vox.com" TargetMode="External"/><Relationship Id="rId4" Type="http://schemas.openxmlformats.org/officeDocument/2006/relationships/hyperlink" Target="https://www.twitter.com/PhilEdwardsIn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t.wikipedia.org/wiki/File:Child_Labor,_1918.JPG"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rewminate.com/coercing-morality-in-puritan-massachusetts/"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girl-kids-butterfly-the-little-girl-2248703/"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Susan_E._Blow,_educator.jpg"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thebfd.co.nz/2019/08/happy-subscription-da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tallerdeoracionpersonal.blogspot.com/2012/11/oracion-ser-profetas.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hatislove-2010.blogspot.com/2012/08/building-blocks.html" TargetMode="External"/><Relationship Id="rId2" Type="http://schemas.openxmlformats.org/officeDocument/2006/relationships/image" Target="../media/image29.jpg"/><Relationship Id="rId1" Type="http://schemas.openxmlformats.org/officeDocument/2006/relationships/slideLayout" Target="../slideLayouts/slideLayout4.xml"/><Relationship Id="rId5" Type="http://schemas.openxmlformats.org/officeDocument/2006/relationships/hyperlink" Target="http://www.allwhitebackground.com/crayons.html" TargetMode="Externa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Martha_Edna_Wright" TargetMode="External"/><Relationship Id="rId7" Type="http://schemas.openxmlformats.org/officeDocument/2006/relationships/hyperlink" Target="http://essentialschools.org/ces-affiliates/bank-street-college-of-education/" TargetMode="External"/><Relationship Id="rId2" Type="http://schemas.openxmlformats.org/officeDocument/2006/relationships/image" Target="../media/image31.jp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s://en.wikipedia.org/wiki/Goodnight_Moon" TargetMode="Externa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reoleindc.typepad.com/rantings_of_a_creole_prin/2010/06/whatchu-know-bout-thurgood-marshall.html" TargetMode="Externa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www.progressive-charlestown.com/2012/04/lets-protect-children-not-guns.html" TargetMode="Externa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americanindiansinchildrensliterature.blogspot.com/"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racism.org/articles/basic-needs/education/44-education-k-12/2499-educational-rights-and" TargetMode="External"/><Relationship Id="rId7" Type="http://schemas.openxmlformats.org/officeDocument/2006/relationships/hyperlink" Target="https://en.wikipedia.org/wiki/Sylvia_Mendez" TargetMode="External"/><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hyperlink" Target="https://en.wikipedia.org/wiki/Pura_Belpr%C3%A9" TargetMode="External"/><Relationship Id="rId4" Type="http://schemas.openxmlformats.org/officeDocument/2006/relationships/image" Target="../media/image45.jp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trendoffice.blogspot.com/2014/09/the-creative-workspace-for-yourself-or.html" TargetMode="External"/><Relationship Id="rId7" Type="http://schemas.openxmlformats.org/officeDocument/2006/relationships/hyperlink" Target="http://theconversation.com/10-great-books-that-all-children-should-read-51203" TargetMode="External"/><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hyperlink" Target="http://www.freeimageslive.co.uk/free_stock_image/scattered-bricks-jpg" TargetMode="External"/><Relationship Id="rId4" Type="http://schemas.openxmlformats.org/officeDocument/2006/relationships/image" Target="../media/image48.jpg"/></Relationships>
</file>

<file path=ppt/slides/_rels/slide31.xml.rels><?xml version="1.0" encoding="UTF-8" standalone="yes"?>
<Relationships xmlns="http://schemas.openxmlformats.org/package/2006/relationships"><Relationship Id="rId3" Type="http://schemas.openxmlformats.org/officeDocument/2006/relationships/hyperlink" Target="https://journalistsresource.org/tip-sheets/research/working-papers-research-articles/" TargetMode="External"/><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hyperlink" Target="http://www.dualshockers.com/2011/02/15/brutal-legend-developer-working-on-sesame-street-kinect-game/" TargetMode="External"/><Relationship Id="rId3" Type="http://schemas.openxmlformats.org/officeDocument/2006/relationships/hyperlink" Target="https://commons.wikimedia.org/wiki/File:USDA_organic_seal.svg" TargetMode="External"/><Relationship Id="rId7" Type="http://schemas.openxmlformats.org/officeDocument/2006/relationships/hyperlink" Target="https://en.wikipedia.org/wiki/Federal_Emergency_Management_Agency" TargetMode="External"/><Relationship Id="rId12"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pace.stackexchange.com/questions/5739/what-constellation-is-on-the-nasa-logo" TargetMode="External"/><Relationship Id="rId5" Type="http://schemas.openxmlformats.org/officeDocument/2006/relationships/hyperlink" Target="http://peterpappas.com/2007/05/nclb_narrows_th.html" TargetMode="External"/><Relationship Id="rId15" Type="http://schemas.openxmlformats.org/officeDocument/2006/relationships/hyperlink" Target="http://tribunapr.com/tag/head-start" TargetMode="External"/><Relationship Id="rId10" Type="http://schemas.openxmlformats.org/officeDocument/2006/relationships/image" Target="../media/image8.jpg"/><Relationship Id="rId4" Type="http://schemas.openxmlformats.org/officeDocument/2006/relationships/image" Target="../media/image5.jpeg"/><Relationship Id="rId9" Type="http://schemas.openxmlformats.org/officeDocument/2006/relationships/hyperlink" Target="http://www.groundreport.com/repeal-obamacare-just-a26-7-billion-tax-cut-rich/" TargetMode="External"/><Relationship Id="rId1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photos/thoughtful-girl-thinking-face-2040661/" TargetMode="External"/><Relationship Id="rId7" Type="http://schemas.openxmlformats.org/officeDocument/2006/relationships/hyperlink" Target="http://e-caremanagement.com/ahip-adopts-medical-home-principles-huh/"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openbooksopendoors.com/2012/06/15/would-you-mind-going-over-that-phonemic-awareness-thing-again/" TargetMode="Externa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www.joelmayward.com/2016/02/winding-paths-mayward-life-update.html" TargetMode="Externa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1204340"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9D70F-23D2-4494-9551-89FA8E941C9B}"/>
              </a:ext>
            </a:extLst>
          </p:cNvPr>
          <p:cNvPicPr>
            <a:picLocks noChangeAspect="1"/>
          </p:cNvPicPr>
          <p:nvPr/>
        </p:nvPicPr>
        <p:blipFill rotWithShape="1">
          <a:blip r:embed="rId2"/>
          <a:srcRect b="15835"/>
          <a:stretch/>
        </p:blipFill>
        <p:spPr>
          <a:xfrm>
            <a:off x="0" y="335867"/>
            <a:ext cx="12207220" cy="6857990"/>
          </a:xfrm>
          <a:prstGeom prst="rect">
            <a:avLst/>
          </a:prstGeom>
        </p:spPr>
      </p:pic>
      <p:sp>
        <p:nvSpPr>
          <p:cNvPr id="2" name="Title 1">
            <a:extLst>
              <a:ext uri="{FF2B5EF4-FFF2-40B4-BE49-F238E27FC236}">
                <a16:creationId xmlns:a16="http://schemas.microsoft.com/office/drawing/2014/main" id="{B5E38119-DF57-BC40-84E7-104DAA77CA38}"/>
              </a:ext>
            </a:extLst>
          </p:cNvPr>
          <p:cNvSpPr>
            <a:spLocks noGrp="1"/>
          </p:cNvSpPr>
          <p:nvPr>
            <p:ph type="ctrTitle"/>
          </p:nvPr>
        </p:nvSpPr>
        <p:spPr>
          <a:xfrm>
            <a:off x="8023194" y="1797733"/>
            <a:ext cx="3810000" cy="3048000"/>
          </a:xfrm>
        </p:spPr>
        <p:txBody>
          <a:bodyPr>
            <a:normAutofit/>
          </a:bodyPr>
          <a:lstStyle/>
          <a:p>
            <a:pPr algn="l"/>
            <a:br>
              <a:rPr lang="en-US" sz="4400" b="1" dirty="0">
                <a:solidFill>
                  <a:srgbClr val="FF0000"/>
                </a:solidFill>
                <a:latin typeface="Century Gothic" panose="020B0502020202020204" pitchFamily="34" charset="0"/>
              </a:rPr>
            </a:br>
            <a:r>
              <a:rPr lang="en-US" sz="4400" b="1" dirty="0">
                <a:solidFill>
                  <a:srgbClr val="FF0000"/>
                </a:solidFill>
                <a:latin typeface="Century Gothic" panose="020B0502020202020204" pitchFamily="34" charset="0"/>
              </a:rPr>
              <a:t>Building on a Tradition of Excellence</a:t>
            </a:r>
          </a:p>
        </p:txBody>
      </p:sp>
      <p:sp>
        <p:nvSpPr>
          <p:cNvPr id="3" name="Subtitle 2">
            <a:extLst>
              <a:ext uri="{FF2B5EF4-FFF2-40B4-BE49-F238E27FC236}">
                <a16:creationId xmlns:a16="http://schemas.microsoft.com/office/drawing/2014/main" id="{2DA67585-14A6-6245-9A73-3C209A6DB1D9}"/>
              </a:ext>
            </a:extLst>
          </p:cNvPr>
          <p:cNvSpPr>
            <a:spLocks noGrp="1"/>
          </p:cNvSpPr>
          <p:nvPr>
            <p:ph type="subTitle" idx="1"/>
          </p:nvPr>
        </p:nvSpPr>
        <p:spPr>
          <a:xfrm>
            <a:off x="8023194" y="4998133"/>
            <a:ext cx="3810000" cy="1524000"/>
          </a:xfrm>
        </p:spPr>
        <p:txBody>
          <a:bodyPr>
            <a:normAutofit/>
          </a:bodyPr>
          <a:lstStyle/>
          <a:p>
            <a:pPr algn="l"/>
            <a:r>
              <a:rPr lang="en-US" b="1" dirty="0">
                <a:solidFill>
                  <a:srgbClr val="0070C0">
                    <a:alpha val="70000"/>
                  </a:srgbClr>
                </a:solidFill>
              </a:rPr>
              <a:t>Exploring the Beginning of Early Childhood Education</a:t>
            </a:r>
          </a:p>
        </p:txBody>
      </p:sp>
    </p:spTree>
    <p:extLst>
      <p:ext uri="{BB962C8B-B14F-4D97-AF65-F5344CB8AC3E}">
        <p14:creationId xmlns:p14="http://schemas.microsoft.com/office/powerpoint/2010/main" val="381952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6"/>
            <a:ext cx="7205472"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958F843-EE1C-E74A-98E9-18C06F452A0D}"/>
              </a:ext>
            </a:extLst>
          </p:cNvPr>
          <p:cNvSpPr>
            <a:spLocks noGrp="1"/>
          </p:cNvSpPr>
          <p:nvPr>
            <p:ph type="title"/>
          </p:nvPr>
        </p:nvSpPr>
        <p:spPr>
          <a:xfrm>
            <a:off x="458920" y="679759"/>
            <a:ext cx="7199813" cy="1045354"/>
          </a:xfrm>
        </p:spPr>
        <p:txBody>
          <a:bodyPr>
            <a:noAutofit/>
          </a:bodyPr>
          <a:lstStyle/>
          <a:p>
            <a:pPr fontAlgn="auto"/>
            <a:r>
              <a:rPr lang="en-US" sz="4000" b="1" dirty="0">
                <a:solidFill>
                  <a:schemeClr val="bg1"/>
                </a:solidFill>
              </a:rPr>
              <a:t>Why babies in medieval paintings look like ugly old men?</a:t>
            </a:r>
          </a:p>
        </p:txBody>
      </p:sp>
      <p:sp>
        <p:nvSpPr>
          <p:cNvPr id="34" name="Rectangle 33">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7264" y="450222"/>
            <a:ext cx="1874520" cy="150659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2130552"/>
            <a:ext cx="7205472"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711DCD-0DED-BF48-B26B-D3729804AA84}"/>
              </a:ext>
            </a:extLst>
          </p:cNvPr>
          <p:cNvSpPr>
            <a:spLocks noGrp="1"/>
          </p:cNvSpPr>
          <p:nvPr>
            <p:ph idx="1"/>
          </p:nvPr>
        </p:nvSpPr>
        <p:spPr>
          <a:xfrm>
            <a:off x="777240" y="2415828"/>
            <a:ext cx="6611112" cy="3710653"/>
          </a:xfrm>
        </p:spPr>
        <p:txBody>
          <a:bodyPr anchor="ctr">
            <a:normAutofit/>
          </a:bodyPr>
          <a:lstStyle/>
          <a:p>
            <a:pPr fontAlgn="auto"/>
            <a:r>
              <a:rPr lang="en-US" sz="2000" dirty="0"/>
              <a:t>Most of medieval babies were depictions of Jesus. The concept of the homuncular Jesus affected how children were portrayed. </a:t>
            </a:r>
          </a:p>
          <a:p>
            <a:pPr fontAlgn="auto"/>
            <a:r>
              <a:rPr lang="en-US" sz="2000" dirty="0"/>
              <a:t>Church commissioned</a:t>
            </a:r>
          </a:p>
          <a:p>
            <a:pPr fontAlgn="auto"/>
            <a:r>
              <a:rPr lang="en-US" sz="2000" dirty="0"/>
              <a:t>Medieval concepts of Jesus were deeply influenced by the idea of preformation and  </a:t>
            </a:r>
            <a:r>
              <a:rPr lang="en-US" sz="2000" b="1" dirty="0">
                <a:hlinkClick r:id="rId2"/>
              </a:rPr>
              <a:t>homunculus</a:t>
            </a:r>
            <a:r>
              <a:rPr lang="en-US" sz="2000" dirty="0"/>
              <a:t>, which literally means </a:t>
            </a:r>
            <a:r>
              <a:rPr lang="en-US" sz="2000" i="1" dirty="0"/>
              <a:t>little man</a:t>
            </a:r>
            <a:r>
              <a:rPr lang="en-US" sz="2000" dirty="0"/>
              <a:t>. Idea that Jesus was fully formed, complete, mature</a:t>
            </a:r>
          </a:p>
          <a:p>
            <a:pPr fontAlgn="auto"/>
            <a:endParaRPr lang="en-US" sz="2000" dirty="0"/>
          </a:p>
          <a:p>
            <a:pPr fontAlgn="auto"/>
            <a:r>
              <a:rPr lang="en-US" sz="1600" dirty="0"/>
              <a:t>By </a:t>
            </a:r>
            <a:r>
              <a:rPr lang="en-US" sz="1600" dirty="0">
                <a:hlinkClick r:id="rId3"/>
              </a:rPr>
              <a:t>Phil </a:t>
            </a:r>
            <a:r>
              <a:rPr lang="en-US" sz="1600" dirty="0" err="1">
                <a:hlinkClick r:id="rId3"/>
              </a:rPr>
              <a:t>Edwards</a:t>
            </a:r>
            <a:r>
              <a:rPr lang="en-US" sz="1600" dirty="0" err="1">
                <a:hlinkClick r:id="rId4"/>
              </a:rPr>
              <a:t>@PhilEdwardsInc</a:t>
            </a:r>
            <a:r>
              <a:rPr lang="en-US" sz="1600" dirty="0" err="1">
                <a:hlinkClick r:id="rId5"/>
              </a:rPr>
              <a:t>phil.edwards@vox.com</a:t>
            </a:r>
            <a:r>
              <a:rPr lang="en-US" sz="1600" dirty="0"/>
              <a:t>  Updated Jul 28, 2015, 9:26am EDT</a:t>
            </a:r>
          </a:p>
        </p:txBody>
      </p:sp>
      <p:pic>
        <p:nvPicPr>
          <p:cNvPr id="5" name="Picture 4" descr="A picture containing logo&#10;&#10;Description automatically generated">
            <a:extLst>
              <a:ext uri="{FF2B5EF4-FFF2-40B4-BE49-F238E27FC236}">
                <a16:creationId xmlns:a16="http://schemas.microsoft.com/office/drawing/2014/main" id="{D777EBF0-4925-B046-A9A7-85CE16370D38}"/>
              </a:ext>
            </a:extLst>
          </p:cNvPr>
          <p:cNvPicPr>
            <a:picLocks noChangeAspect="1"/>
          </p:cNvPicPr>
          <p:nvPr/>
        </p:nvPicPr>
        <p:blipFill rotWithShape="1">
          <a:blip r:embed="rId6"/>
          <a:srcRect t="9256" r="-2" b="-1"/>
          <a:stretch/>
        </p:blipFill>
        <p:spPr>
          <a:xfrm>
            <a:off x="7828384" y="2130552"/>
            <a:ext cx="3904695" cy="2057400"/>
          </a:xfrm>
          <a:prstGeom prst="rect">
            <a:avLst/>
          </a:prstGeom>
        </p:spPr>
      </p:pic>
    </p:spTree>
    <p:extLst>
      <p:ext uri="{BB962C8B-B14F-4D97-AF65-F5344CB8AC3E}">
        <p14:creationId xmlns:p14="http://schemas.microsoft.com/office/powerpoint/2010/main" val="111381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C0B7A5-2F1A-0845-A4EC-93CCC8C64544}"/>
              </a:ext>
            </a:extLst>
          </p:cNvPr>
          <p:cNvSpPr>
            <a:spLocks noGrp="1"/>
          </p:cNvSpPr>
          <p:nvPr>
            <p:ph type="title"/>
          </p:nvPr>
        </p:nvSpPr>
        <p:spPr>
          <a:xfrm>
            <a:off x="841247" y="978619"/>
            <a:ext cx="3410712" cy="1106424"/>
          </a:xfrm>
        </p:spPr>
        <p:txBody>
          <a:bodyPr>
            <a:normAutofit/>
          </a:bodyPr>
          <a:lstStyle/>
          <a:p>
            <a:r>
              <a:rPr lang="en-US" sz="2200" dirty="0"/>
              <a:t>Implications of a world in which we see children as smaller versions of adults?</a:t>
            </a:r>
          </a:p>
        </p:txBody>
      </p:sp>
      <p:sp>
        <p:nvSpPr>
          <p:cNvPr id="18" name="Rectangle 17">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A6FDF0-6753-6B42-B7DA-EFA6EC57966F}"/>
              </a:ext>
            </a:extLst>
          </p:cNvPr>
          <p:cNvSpPr>
            <a:spLocks noGrp="1"/>
          </p:cNvSpPr>
          <p:nvPr>
            <p:ph idx="1"/>
          </p:nvPr>
        </p:nvSpPr>
        <p:spPr>
          <a:xfrm>
            <a:off x="841247" y="2359152"/>
            <a:ext cx="3410712" cy="3425043"/>
          </a:xfrm>
        </p:spPr>
        <p:txBody>
          <a:bodyPr>
            <a:normAutofit lnSpcReduction="10000"/>
          </a:bodyPr>
          <a:lstStyle/>
          <a:p>
            <a:r>
              <a:rPr lang="en-US" sz="1600" dirty="0">
                <a:latin typeface="Century Gothic" panose="020B0502020202020204" pitchFamily="34" charset="0"/>
              </a:rPr>
              <a:t>What else was happening prior to 18</a:t>
            </a:r>
            <a:r>
              <a:rPr lang="en-US" sz="1600" baseline="30000" dirty="0">
                <a:latin typeface="Century Gothic" panose="020B0502020202020204" pitchFamily="34" charset="0"/>
              </a:rPr>
              <a:t>th</a:t>
            </a:r>
            <a:r>
              <a:rPr lang="en-US" sz="1600" dirty="0">
                <a:latin typeface="Century Gothic" panose="020B0502020202020204" pitchFamily="34" charset="0"/>
              </a:rPr>
              <a:t> Century?</a:t>
            </a:r>
          </a:p>
          <a:p>
            <a:pPr lvl="1"/>
            <a:r>
              <a:rPr lang="en-US" sz="1600" dirty="0">
                <a:latin typeface="Century Gothic" panose="020B0502020202020204" pitchFamily="34" charset="0"/>
              </a:rPr>
              <a:t>Mortality rates</a:t>
            </a:r>
          </a:p>
          <a:p>
            <a:pPr lvl="1"/>
            <a:r>
              <a:rPr lang="en-US" sz="1600" dirty="0">
                <a:latin typeface="Century Gothic" panose="020B0502020202020204" pitchFamily="34" charset="0"/>
              </a:rPr>
              <a:t>Integration of education and religion</a:t>
            </a:r>
          </a:p>
          <a:p>
            <a:pPr lvl="1"/>
            <a:r>
              <a:rPr lang="en-US" sz="1600" dirty="0">
                <a:latin typeface="Century Gothic" panose="020B0502020202020204" pitchFamily="34" charset="0"/>
              </a:rPr>
              <a:t>Social and economic mobility</a:t>
            </a:r>
          </a:p>
          <a:p>
            <a:r>
              <a:rPr lang="en-US" sz="1600" dirty="0">
                <a:latin typeface="Century Gothic" panose="020B0502020202020204" pitchFamily="34" charset="0"/>
              </a:rPr>
              <a:t>Role of families</a:t>
            </a:r>
          </a:p>
          <a:p>
            <a:r>
              <a:rPr lang="en-US" sz="1600" dirty="0">
                <a:latin typeface="Century Gothic" panose="020B0502020202020204" pitchFamily="34" charset="0"/>
              </a:rPr>
              <a:t>Role of school</a:t>
            </a:r>
          </a:p>
          <a:p>
            <a:r>
              <a:rPr lang="en-US" sz="1600" dirty="0">
                <a:latin typeface="Century Gothic" panose="020B0502020202020204" pitchFamily="34" charset="0"/>
              </a:rPr>
              <a:t>Expectations</a:t>
            </a:r>
          </a:p>
          <a:p>
            <a:pPr lvl="1"/>
            <a:r>
              <a:rPr lang="en-US" sz="1600" dirty="0">
                <a:latin typeface="Century Gothic" panose="020B0502020202020204" pitchFamily="34" charset="0"/>
              </a:rPr>
              <a:t>Social </a:t>
            </a:r>
          </a:p>
          <a:p>
            <a:pPr lvl="1"/>
            <a:r>
              <a:rPr lang="en-US" sz="1600" dirty="0">
                <a:latin typeface="Century Gothic" panose="020B0502020202020204" pitchFamily="34" charset="0"/>
              </a:rPr>
              <a:t>Emotional</a:t>
            </a:r>
          </a:p>
          <a:p>
            <a:pPr lvl="1"/>
            <a:r>
              <a:rPr lang="en-US" sz="1600" dirty="0">
                <a:latin typeface="Century Gothic" panose="020B0502020202020204" pitchFamily="34" charset="0"/>
              </a:rPr>
              <a:t>Economic</a:t>
            </a:r>
          </a:p>
          <a:p>
            <a:pPr marL="457200" lvl="1" indent="0">
              <a:buNone/>
            </a:pPr>
            <a:endParaRPr lang="en-US" sz="1700" dirty="0"/>
          </a:p>
        </p:txBody>
      </p:sp>
      <p:pic>
        <p:nvPicPr>
          <p:cNvPr id="8" name="Picture 7" descr="A person standing in front of a train&#10;&#10;Description automatically generated">
            <a:extLst>
              <a:ext uri="{FF2B5EF4-FFF2-40B4-BE49-F238E27FC236}">
                <a16:creationId xmlns:a16="http://schemas.microsoft.com/office/drawing/2014/main" id="{8D31D27B-E3CE-5E49-A887-DC19DB07DBF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377" r="6427" b="1"/>
          <a:stretch/>
        </p:blipFill>
        <p:spPr>
          <a:xfrm>
            <a:off x="5124450" y="634382"/>
            <a:ext cx="6657213" cy="5495162"/>
          </a:xfrm>
          <a:prstGeom prst="rect">
            <a:avLst/>
          </a:prstGeom>
        </p:spPr>
      </p:pic>
      <p:sp>
        <p:nvSpPr>
          <p:cNvPr id="9" name="TextBox 8">
            <a:extLst>
              <a:ext uri="{FF2B5EF4-FFF2-40B4-BE49-F238E27FC236}">
                <a16:creationId xmlns:a16="http://schemas.microsoft.com/office/drawing/2014/main" id="{CA1F08EB-7774-044A-9DD4-FDC0393906A5}"/>
              </a:ext>
            </a:extLst>
          </p:cNvPr>
          <p:cNvSpPr txBox="1"/>
          <p:nvPr/>
        </p:nvSpPr>
        <p:spPr>
          <a:xfrm>
            <a:off x="9474621" y="5929489"/>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it.wikipedia.org/wiki/File:Child_Labor,_1918.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23834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1" name="Content Placeholder 3" descr="toddlers-tiaras-makenzie-1.jpg">
            <a:extLst>
              <a:ext uri="{FF2B5EF4-FFF2-40B4-BE49-F238E27FC236}">
                <a16:creationId xmlns:a16="http://schemas.microsoft.com/office/drawing/2014/main" id="{ED89907F-13D4-E54C-838B-83D1AA882B0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78" r="2" b="11330"/>
          <a:stretch/>
        </p:blipFill>
        <p:spPr>
          <a:xfrm>
            <a:off x="-1" y="10"/>
            <a:ext cx="6096001" cy="6857990"/>
          </a:xfrm>
          <a:prstGeom prst="rect">
            <a:avLst/>
          </a:prstGeom>
        </p:spPr>
      </p:pic>
      <p:pic>
        <p:nvPicPr>
          <p:cNvPr id="17412" name="Picture 5" descr="toddlers-tiaras-season-3-1.jpg">
            <a:extLst>
              <a:ext uri="{FF2B5EF4-FFF2-40B4-BE49-F238E27FC236}">
                <a16:creationId xmlns:a16="http://schemas.microsoft.com/office/drawing/2014/main" id="{E0E3F118-59D9-AF43-9060-314814C015CF}"/>
              </a:ext>
            </a:extLst>
          </p:cNvPr>
          <p:cNvPicPr>
            <a:picLocks noChangeAspect="1"/>
          </p:cNvPicPr>
          <p:nvPr/>
        </p:nvPicPr>
        <p:blipFill rotWithShape="1">
          <a:blip r:embed="rId3">
            <a:extLst>
              <a:ext uri="{28A0092B-C50C-407E-A947-70E740481C1C}">
                <a14:useLocalDpi xmlns:a14="http://schemas.microsoft.com/office/drawing/2010/main" val="0"/>
              </a:ext>
            </a:extLst>
          </a:blip>
          <a:srcRect l="21302" r="15824" b="-1"/>
          <a:stretch/>
        </p:blipFill>
        <p:spPr bwMode="auto">
          <a:xfrm>
            <a:off x="6094476" y="10"/>
            <a:ext cx="6094477"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0" name="Title 1">
            <a:extLst>
              <a:ext uri="{FF2B5EF4-FFF2-40B4-BE49-F238E27FC236}">
                <a16:creationId xmlns:a16="http://schemas.microsoft.com/office/drawing/2014/main" id="{AC47A8CC-9D9C-0F45-BB31-26D934529768}"/>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altLang="en-US" sz="7200" kern="1200">
                <a:solidFill>
                  <a:schemeClr val="bg1"/>
                </a:solidFill>
                <a:latin typeface="+mj-lt"/>
                <a:ea typeface="+mj-ea"/>
                <a:cs typeface="+mj-cs"/>
              </a:rPr>
              <a:t>A thing of the past?</a:t>
            </a:r>
          </a:p>
        </p:txBody>
      </p:sp>
      <p:sp>
        <p:nvSpPr>
          <p:cNvPr id="77" name="Rectangle: Rounded Corners 7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217001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3D3FA-8D7C-5849-BDF3-4601ECDF0DB2}"/>
              </a:ext>
            </a:extLst>
          </p:cNvPr>
          <p:cNvSpPr>
            <a:spLocks noGrp="1"/>
          </p:cNvSpPr>
          <p:nvPr>
            <p:ph type="title"/>
          </p:nvPr>
        </p:nvSpPr>
        <p:spPr>
          <a:xfrm>
            <a:off x="589560" y="856180"/>
            <a:ext cx="4560584" cy="1128068"/>
          </a:xfrm>
        </p:spPr>
        <p:txBody>
          <a:bodyPr anchor="ctr">
            <a:normAutofit/>
          </a:bodyPr>
          <a:lstStyle/>
          <a:p>
            <a:r>
              <a:rPr lang="en-US" sz="3400" dirty="0"/>
              <a:t>Beliefs that Children need Redemption</a:t>
            </a:r>
          </a:p>
        </p:txBody>
      </p:sp>
      <p:grpSp>
        <p:nvGrpSpPr>
          <p:cNvPr id="20"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60635-5E83-1B49-B70A-1E4932C45C1E}"/>
              </a:ext>
            </a:extLst>
          </p:cNvPr>
          <p:cNvSpPr>
            <a:spLocks noGrp="1"/>
          </p:cNvSpPr>
          <p:nvPr>
            <p:ph idx="1"/>
          </p:nvPr>
        </p:nvSpPr>
        <p:spPr>
          <a:xfrm>
            <a:off x="590719" y="2330505"/>
            <a:ext cx="4559425" cy="3979585"/>
          </a:xfrm>
        </p:spPr>
        <p:txBody>
          <a:bodyPr anchor="ctr">
            <a:normAutofit/>
          </a:bodyPr>
          <a:lstStyle/>
          <a:p>
            <a:r>
              <a:rPr lang="en-US" sz="1700" dirty="0">
                <a:latin typeface="Century Gothic" panose="020B0502020202020204" pitchFamily="34" charset="0"/>
              </a:rPr>
              <a:t>1300s-1800s beliefs that children were born in sin</a:t>
            </a:r>
          </a:p>
          <a:p>
            <a:r>
              <a:rPr lang="en-US" sz="1700" dirty="0">
                <a:latin typeface="Century Gothic" panose="020B0502020202020204" pitchFamily="34" charset="0"/>
              </a:rPr>
              <a:t>Misbehavior viewed as evidence</a:t>
            </a:r>
          </a:p>
          <a:p>
            <a:r>
              <a:rPr lang="en-US" sz="1700" dirty="0">
                <a:latin typeface="Century Gothic" panose="020B0502020202020204" pitchFamily="34" charset="0"/>
              </a:rPr>
              <a:t>Punishment viewed as critical to better life</a:t>
            </a:r>
          </a:p>
          <a:p>
            <a:r>
              <a:rPr lang="en-US" sz="1700" dirty="0">
                <a:latin typeface="Century Gothic" panose="020B0502020202020204" pitchFamily="34" charset="0"/>
              </a:rPr>
              <a:t>Roles of schools closely linked to church teachings</a:t>
            </a:r>
          </a:p>
          <a:p>
            <a:r>
              <a:rPr lang="en-US" sz="1700" dirty="0">
                <a:latin typeface="Century Gothic" panose="020B0502020202020204" pitchFamily="34" charset="0"/>
              </a:rPr>
              <a:t>Focus on moral character</a:t>
            </a:r>
          </a:p>
          <a:p>
            <a:r>
              <a:rPr lang="en-US" sz="1700" dirty="0">
                <a:latin typeface="Century Gothic" panose="020B0502020202020204" pitchFamily="34" charset="0"/>
              </a:rPr>
              <a:t>Scholarly values linked to religious ideals </a:t>
            </a:r>
          </a:p>
          <a:p>
            <a:r>
              <a:rPr lang="en-US" sz="1700" dirty="0">
                <a:latin typeface="Century Gothic" panose="020B0502020202020204" pitchFamily="34" charset="0"/>
              </a:rPr>
              <a:t>Among earliest examples of arguments used to rationalize abuse inflicted against children</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in front of a building&#10;&#10;Description automatically generated">
            <a:extLst>
              <a:ext uri="{FF2B5EF4-FFF2-40B4-BE49-F238E27FC236}">
                <a16:creationId xmlns:a16="http://schemas.microsoft.com/office/drawing/2014/main" id="{8F79943E-6EFB-DB4E-B6A0-C1F21183E39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653" r="4567" b="-1"/>
          <a:stretch/>
        </p:blipFill>
        <p:spPr>
          <a:xfrm>
            <a:off x="5977788" y="799352"/>
            <a:ext cx="5425410" cy="5259296"/>
          </a:xfrm>
          <a:prstGeom prst="rect">
            <a:avLst/>
          </a:prstGeom>
        </p:spPr>
      </p:pic>
    </p:spTree>
    <p:extLst>
      <p:ext uri="{BB962C8B-B14F-4D97-AF65-F5344CB8AC3E}">
        <p14:creationId xmlns:p14="http://schemas.microsoft.com/office/powerpoint/2010/main" val="293644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5" name="Picture 2" descr="[Elementary school children standing and watching teacher write at blackboard, Washington, D.C.]">
            <a:extLst>
              <a:ext uri="{FF2B5EF4-FFF2-40B4-BE49-F238E27FC236}">
                <a16:creationId xmlns:a16="http://schemas.microsoft.com/office/drawing/2014/main" id="{BC37997D-54B8-1947-8DE7-591BFCDAB62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0387" b="10387"/>
          <a:stretch/>
        </p:blipFill>
        <p:spPr>
          <a:xfrm>
            <a:off x="20" y="10"/>
            <a:ext cx="12191980" cy="6857990"/>
          </a:xfrm>
          <a:prstGeom prst="rect">
            <a:avLst/>
          </a:prstGeom>
          <a:noFill/>
        </p:spPr>
      </p:pic>
      <p:sp>
        <p:nvSpPr>
          <p:cNvPr id="72" name="Rectangle 7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5E509AB8-1BF6-1249-A3F1-1045693A997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altLang="en-US" sz="2000">
                <a:solidFill>
                  <a:schemeClr val="tx1">
                    <a:lumMod val="85000"/>
                    <a:lumOff val="15000"/>
                  </a:schemeClr>
                </a:solidFill>
              </a:rPr>
              <a:t>[Elementary school children standing Eland [Elementary school children standing and Elementary school children standing and watching teacher write at blackboard, Washington, D.C.  (circa 1899)</a:t>
            </a:r>
          </a:p>
        </p:txBody>
      </p:sp>
      <p:cxnSp>
        <p:nvCxnSpPr>
          <p:cNvPr id="74" name="Straight Connector 7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096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4">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3525B-D5FB-614B-836B-2779DC344DD1}"/>
              </a:ext>
            </a:extLst>
          </p:cNvPr>
          <p:cNvSpPr>
            <a:spLocks noGrp="1"/>
          </p:cNvSpPr>
          <p:nvPr>
            <p:ph type="title"/>
          </p:nvPr>
        </p:nvSpPr>
        <p:spPr>
          <a:xfrm>
            <a:off x="645064" y="525982"/>
            <a:ext cx="4282983" cy="1200361"/>
          </a:xfrm>
        </p:spPr>
        <p:txBody>
          <a:bodyPr anchor="b">
            <a:normAutofit/>
          </a:bodyPr>
          <a:lstStyle/>
          <a:p>
            <a:r>
              <a:rPr lang="en-US" sz="3100"/>
              <a:t>Other images of children through the ages</a:t>
            </a:r>
          </a:p>
        </p:txBody>
      </p:sp>
      <p:sp>
        <p:nvSpPr>
          <p:cNvPr id="35" name="Rectangle 2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52A943-8B71-0D43-9EFE-E69853B4944A}"/>
              </a:ext>
            </a:extLst>
          </p:cNvPr>
          <p:cNvSpPr>
            <a:spLocks noGrp="1"/>
          </p:cNvSpPr>
          <p:nvPr>
            <p:ph idx="1"/>
          </p:nvPr>
        </p:nvSpPr>
        <p:spPr>
          <a:xfrm>
            <a:off x="645066" y="2031101"/>
            <a:ext cx="4282984" cy="3511943"/>
          </a:xfrm>
        </p:spPr>
        <p:txBody>
          <a:bodyPr anchor="ctr">
            <a:normAutofit/>
          </a:bodyPr>
          <a:lstStyle/>
          <a:p>
            <a:r>
              <a:rPr lang="en-US" sz="1700">
                <a:latin typeface="Century Gothic" panose="020B0502020202020204" pitchFamily="34" charset="0"/>
              </a:rPr>
              <a:t>Children as “blank slates” (John Locke)</a:t>
            </a:r>
          </a:p>
          <a:p>
            <a:r>
              <a:rPr lang="en-US" sz="1700">
                <a:latin typeface="Century Gothic" panose="020B0502020202020204" pitchFamily="34" charset="0"/>
              </a:rPr>
              <a:t>Children as Innocents</a:t>
            </a:r>
          </a:p>
          <a:p>
            <a:r>
              <a:rPr lang="en-US" sz="1700">
                <a:latin typeface="Century Gothic" panose="020B0502020202020204" pitchFamily="34" charset="0"/>
              </a:rPr>
              <a:t>Children bring economic value</a:t>
            </a:r>
          </a:p>
          <a:p>
            <a:r>
              <a:rPr lang="en-US" sz="1700">
                <a:latin typeface="Century Gothic" panose="020B0502020202020204" pitchFamily="34" charset="0"/>
              </a:rPr>
              <a:t>Children are competent, active participants in their own learning</a:t>
            </a:r>
          </a:p>
          <a:p>
            <a:r>
              <a:rPr lang="en-US" sz="1700">
                <a:latin typeface="Century Gothic" panose="020B0502020202020204" pitchFamily="34" charset="0"/>
              </a:rPr>
              <a:t>Children are citizens with rights</a:t>
            </a:r>
          </a:p>
          <a:p>
            <a:endParaRPr lang="en-US" sz="1700">
              <a:latin typeface="Century Gothic" panose="020B0502020202020204" pitchFamily="34" charset="0"/>
            </a:endParaRPr>
          </a:p>
          <a:p>
            <a:pPr marL="0" indent="0">
              <a:buNone/>
            </a:pPr>
            <a:r>
              <a:rPr lang="en-US" sz="1700" b="1">
                <a:latin typeface="Century Gothic" panose="020B0502020202020204" pitchFamily="34" charset="0"/>
              </a:rPr>
              <a:t>How does each idea inform expectations, behaviors, interactions, and policies?</a:t>
            </a:r>
          </a:p>
        </p:txBody>
      </p:sp>
      <p:sp>
        <p:nvSpPr>
          <p:cNvPr id="36" name="Rectangle 2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B7C762-DD3B-3F40-8E2D-C6507970BF4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602" r="10104" b="2"/>
          <a:stretch/>
        </p:blipFill>
        <p:spPr>
          <a:xfrm>
            <a:off x="5987738" y="650494"/>
            <a:ext cx="5628018" cy="5324142"/>
          </a:xfrm>
          <a:prstGeom prst="rect">
            <a:avLst/>
          </a:prstGeom>
        </p:spPr>
      </p:pic>
    </p:spTree>
    <p:extLst>
      <p:ext uri="{BB962C8B-B14F-4D97-AF65-F5344CB8AC3E}">
        <p14:creationId xmlns:p14="http://schemas.microsoft.com/office/powerpoint/2010/main" val="215322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6A11-02A4-8145-BCA9-F3CDE0187951}"/>
              </a:ext>
            </a:extLst>
          </p:cNvPr>
          <p:cNvSpPr>
            <a:spLocks noGrp="1"/>
          </p:cNvSpPr>
          <p:nvPr>
            <p:ph type="title"/>
          </p:nvPr>
        </p:nvSpPr>
        <p:spPr>
          <a:xfrm>
            <a:off x="232719" y="91031"/>
            <a:ext cx="10515600" cy="1325563"/>
          </a:xfrm>
        </p:spPr>
        <p:txBody>
          <a:bodyPr>
            <a:normAutofit/>
          </a:bodyPr>
          <a:lstStyle/>
          <a:p>
            <a:r>
              <a:rPr lang="en-US" sz="3200" dirty="0">
                <a:solidFill>
                  <a:srgbClr val="0070C0"/>
                </a:solidFill>
                <a:latin typeface="Century Gothic" panose="020B0502020202020204" pitchFamily="34" charset="0"/>
              </a:rPr>
              <a:t>Exploring the relationship between beliefs about children and education (European Influences)</a:t>
            </a:r>
          </a:p>
        </p:txBody>
      </p:sp>
      <p:sp>
        <p:nvSpPr>
          <p:cNvPr id="3" name="Content Placeholder 2">
            <a:extLst>
              <a:ext uri="{FF2B5EF4-FFF2-40B4-BE49-F238E27FC236}">
                <a16:creationId xmlns:a16="http://schemas.microsoft.com/office/drawing/2014/main" id="{3803571C-52AC-7D43-91D0-8D2660A6298D}"/>
              </a:ext>
            </a:extLst>
          </p:cNvPr>
          <p:cNvSpPr>
            <a:spLocks noGrp="1"/>
          </p:cNvSpPr>
          <p:nvPr>
            <p:ph idx="1"/>
          </p:nvPr>
        </p:nvSpPr>
        <p:spPr>
          <a:xfrm>
            <a:off x="146222" y="1416594"/>
            <a:ext cx="3486664" cy="4351338"/>
          </a:xfrm>
        </p:spPr>
        <p:txBody>
          <a:bodyPr>
            <a:normAutofit/>
          </a:bodyPr>
          <a:lstStyle/>
          <a:p>
            <a:r>
              <a:rPr lang="en-US" sz="2400" dirty="0">
                <a:latin typeface="Century Gothic" panose="020B0502020202020204" pitchFamily="34" charset="0"/>
              </a:rPr>
              <a:t>Jean-Jacques Rousseau (1712-1778) and the idea that children are innocent, inherently good, and have infinite potential. </a:t>
            </a:r>
          </a:p>
          <a:p>
            <a:r>
              <a:rPr lang="en-US" sz="2400" dirty="0">
                <a:latin typeface="Century Gothic" panose="020B0502020202020204" pitchFamily="34" charset="0"/>
              </a:rPr>
              <a:t>Influence on John Amos Comenius and Pestalozzi</a:t>
            </a:r>
          </a:p>
        </p:txBody>
      </p:sp>
      <p:graphicFrame>
        <p:nvGraphicFramePr>
          <p:cNvPr id="4" name="Diagram 3">
            <a:extLst>
              <a:ext uri="{FF2B5EF4-FFF2-40B4-BE49-F238E27FC236}">
                <a16:creationId xmlns:a16="http://schemas.microsoft.com/office/drawing/2014/main" id="{C2FCBBE8-2DA7-C342-BD1C-355C3E55047B}"/>
              </a:ext>
            </a:extLst>
          </p:cNvPr>
          <p:cNvGraphicFramePr/>
          <p:nvPr>
            <p:extLst>
              <p:ext uri="{D42A27DB-BD31-4B8C-83A1-F6EECF244321}">
                <p14:modId xmlns:p14="http://schemas.microsoft.com/office/powerpoint/2010/main" val="2771152837"/>
              </p:ext>
            </p:extLst>
          </p:nvPr>
        </p:nvGraphicFramePr>
        <p:xfrm>
          <a:off x="3522362" y="109006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eform 6">
            <a:extLst>
              <a:ext uri="{FF2B5EF4-FFF2-40B4-BE49-F238E27FC236}">
                <a16:creationId xmlns:a16="http://schemas.microsoft.com/office/drawing/2014/main" id="{FFD8FEC4-1BAA-B448-A0EE-53970BC39A12}"/>
              </a:ext>
            </a:extLst>
          </p:cNvPr>
          <p:cNvSpPr/>
          <p:nvPr/>
        </p:nvSpPr>
        <p:spPr>
          <a:xfrm>
            <a:off x="5721178" y="5251622"/>
            <a:ext cx="1050325" cy="1162678"/>
          </a:xfrm>
          <a:custGeom>
            <a:avLst/>
            <a:gdLst>
              <a:gd name="connsiteX0" fmla="*/ 0 w 1050325"/>
              <a:gd name="connsiteY0" fmla="*/ 0 h 1162678"/>
              <a:gd name="connsiteX1" fmla="*/ 111211 w 1050325"/>
              <a:gd name="connsiteY1" fmla="*/ 24713 h 1162678"/>
              <a:gd name="connsiteX2" fmla="*/ 148281 w 1050325"/>
              <a:gd name="connsiteY2" fmla="*/ 49427 h 1162678"/>
              <a:gd name="connsiteX3" fmla="*/ 222422 w 1050325"/>
              <a:gd name="connsiteY3" fmla="*/ 197708 h 1162678"/>
              <a:gd name="connsiteX4" fmla="*/ 234779 w 1050325"/>
              <a:gd name="connsiteY4" fmla="*/ 234778 h 1162678"/>
              <a:gd name="connsiteX5" fmla="*/ 247136 w 1050325"/>
              <a:gd name="connsiteY5" fmla="*/ 271848 h 1162678"/>
              <a:gd name="connsiteX6" fmla="*/ 197708 w 1050325"/>
              <a:gd name="connsiteY6" fmla="*/ 457200 h 1162678"/>
              <a:gd name="connsiteX7" fmla="*/ 160638 w 1050325"/>
              <a:gd name="connsiteY7" fmla="*/ 469556 h 1162678"/>
              <a:gd name="connsiteX8" fmla="*/ 37071 w 1050325"/>
              <a:gd name="connsiteY8" fmla="*/ 432486 h 1162678"/>
              <a:gd name="connsiteX9" fmla="*/ 12357 w 1050325"/>
              <a:gd name="connsiteY9" fmla="*/ 395416 h 1162678"/>
              <a:gd name="connsiteX10" fmla="*/ 37071 w 1050325"/>
              <a:gd name="connsiteY10" fmla="*/ 358346 h 1162678"/>
              <a:gd name="connsiteX11" fmla="*/ 135925 w 1050325"/>
              <a:gd name="connsiteY11" fmla="*/ 321275 h 1162678"/>
              <a:gd name="connsiteX12" fmla="*/ 333633 w 1050325"/>
              <a:gd name="connsiteY12" fmla="*/ 333632 h 1162678"/>
              <a:gd name="connsiteX13" fmla="*/ 370703 w 1050325"/>
              <a:gd name="connsiteY13" fmla="*/ 345989 h 1162678"/>
              <a:gd name="connsiteX14" fmla="*/ 444844 w 1050325"/>
              <a:gd name="connsiteY14" fmla="*/ 494270 h 1162678"/>
              <a:gd name="connsiteX15" fmla="*/ 457200 w 1050325"/>
              <a:gd name="connsiteY15" fmla="*/ 531340 h 1162678"/>
              <a:gd name="connsiteX16" fmla="*/ 444844 w 1050325"/>
              <a:gd name="connsiteY16" fmla="*/ 741405 h 1162678"/>
              <a:gd name="connsiteX17" fmla="*/ 407773 w 1050325"/>
              <a:gd name="connsiteY17" fmla="*/ 778475 h 1162678"/>
              <a:gd name="connsiteX18" fmla="*/ 333633 w 1050325"/>
              <a:gd name="connsiteY18" fmla="*/ 815546 h 1162678"/>
              <a:gd name="connsiteX19" fmla="*/ 271849 w 1050325"/>
              <a:gd name="connsiteY19" fmla="*/ 803189 h 1162678"/>
              <a:gd name="connsiteX20" fmla="*/ 234779 w 1050325"/>
              <a:gd name="connsiteY20" fmla="*/ 729048 h 1162678"/>
              <a:gd name="connsiteX21" fmla="*/ 247136 w 1050325"/>
              <a:gd name="connsiteY21" fmla="*/ 679621 h 1162678"/>
              <a:gd name="connsiteX22" fmla="*/ 321276 w 1050325"/>
              <a:gd name="connsiteY22" fmla="*/ 642551 h 1162678"/>
              <a:gd name="connsiteX23" fmla="*/ 494271 w 1050325"/>
              <a:gd name="connsiteY23" fmla="*/ 654908 h 1162678"/>
              <a:gd name="connsiteX24" fmla="*/ 568411 w 1050325"/>
              <a:gd name="connsiteY24" fmla="*/ 679621 h 1162678"/>
              <a:gd name="connsiteX25" fmla="*/ 642552 w 1050325"/>
              <a:gd name="connsiteY25" fmla="*/ 716692 h 1162678"/>
              <a:gd name="connsiteX26" fmla="*/ 691979 w 1050325"/>
              <a:gd name="connsiteY26" fmla="*/ 790832 h 1162678"/>
              <a:gd name="connsiteX27" fmla="*/ 716692 w 1050325"/>
              <a:gd name="connsiteY27" fmla="*/ 864973 h 1162678"/>
              <a:gd name="connsiteX28" fmla="*/ 704336 w 1050325"/>
              <a:gd name="connsiteY28" fmla="*/ 1124464 h 1162678"/>
              <a:gd name="connsiteX29" fmla="*/ 667265 w 1050325"/>
              <a:gd name="connsiteY29" fmla="*/ 1161535 h 1162678"/>
              <a:gd name="connsiteX30" fmla="*/ 605481 w 1050325"/>
              <a:gd name="connsiteY30" fmla="*/ 1149178 h 1162678"/>
              <a:gd name="connsiteX31" fmla="*/ 568411 w 1050325"/>
              <a:gd name="connsiteY31" fmla="*/ 1124464 h 1162678"/>
              <a:gd name="connsiteX32" fmla="*/ 556054 w 1050325"/>
              <a:gd name="connsiteY32" fmla="*/ 1087394 h 1162678"/>
              <a:gd name="connsiteX33" fmla="*/ 568411 w 1050325"/>
              <a:gd name="connsiteY33" fmla="*/ 902043 h 1162678"/>
              <a:gd name="connsiteX34" fmla="*/ 605481 w 1050325"/>
              <a:gd name="connsiteY34" fmla="*/ 864973 h 1162678"/>
              <a:gd name="connsiteX35" fmla="*/ 679622 w 1050325"/>
              <a:gd name="connsiteY35" fmla="*/ 815546 h 1162678"/>
              <a:gd name="connsiteX36" fmla="*/ 753763 w 1050325"/>
              <a:gd name="connsiteY36" fmla="*/ 790832 h 1162678"/>
              <a:gd name="connsiteX37" fmla="*/ 939114 w 1050325"/>
              <a:gd name="connsiteY37" fmla="*/ 803189 h 1162678"/>
              <a:gd name="connsiteX38" fmla="*/ 976184 w 1050325"/>
              <a:gd name="connsiteY38" fmla="*/ 815546 h 1162678"/>
              <a:gd name="connsiteX39" fmla="*/ 1013254 w 1050325"/>
              <a:gd name="connsiteY39" fmla="*/ 852616 h 1162678"/>
              <a:gd name="connsiteX40" fmla="*/ 1037968 w 1050325"/>
              <a:gd name="connsiteY40" fmla="*/ 889686 h 1162678"/>
              <a:gd name="connsiteX41" fmla="*/ 1050325 w 1050325"/>
              <a:gd name="connsiteY41" fmla="*/ 926756 h 1162678"/>
              <a:gd name="connsiteX42" fmla="*/ 1037968 w 1050325"/>
              <a:gd name="connsiteY42" fmla="*/ 1062681 h 1162678"/>
              <a:gd name="connsiteX43" fmla="*/ 1000898 w 1050325"/>
              <a:gd name="connsiteY43" fmla="*/ 1087394 h 1162678"/>
              <a:gd name="connsiteX44" fmla="*/ 939114 w 1050325"/>
              <a:gd name="connsiteY44" fmla="*/ 1062681 h 1162678"/>
              <a:gd name="connsiteX45" fmla="*/ 877330 w 1050325"/>
              <a:gd name="connsiteY45" fmla="*/ 951470 h 1162678"/>
              <a:gd name="connsiteX46" fmla="*/ 864973 w 1050325"/>
              <a:gd name="connsiteY46" fmla="*/ 889686 h 1162678"/>
              <a:gd name="connsiteX47" fmla="*/ 902044 w 1050325"/>
              <a:gd name="connsiteY47" fmla="*/ 593124 h 1162678"/>
              <a:gd name="connsiteX48" fmla="*/ 914400 w 1050325"/>
              <a:gd name="connsiteY48" fmla="*/ 556054 h 1162678"/>
              <a:gd name="connsiteX49" fmla="*/ 963827 w 1050325"/>
              <a:gd name="connsiteY49" fmla="*/ 444843 h 1162678"/>
              <a:gd name="connsiteX50" fmla="*/ 976184 w 1050325"/>
              <a:gd name="connsiteY50" fmla="*/ 407773 h 1162678"/>
              <a:gd name="connsiteX51" fmla="*/ 1013254 w 1050325"/>
              <a:gd name="connsiteY51" fmla="*/ 370702 h 116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50325" h="1162678">
                <a:moveTo>
                  <a:pt x="0" y="0"/>
                </a:moveTo>
                <a:cubicBezTo>
                  <a:pt x="11001" y="2200"/>
                  <a:pt x="95938" y="18167"/>
                  <a:pt x="111211" y="24713"/>
                </a:cubicBezTo>
                <a:cubicBezTo>
                  <a:pt x="124861" y="30563"/>
                  <a:pt x="135924" y="41189"/>
                  <a:pt x="148281" y="49427"/>
                </a:cubicBezTo>
                <a:cubicBezTo>
                  <a:pt x="212159" y="145243"/>
                  <a:pt x="188315" y="95389"/>
                  <a:pt x="222422" y="197708"/>
                </a:cubicBezTo>
                <a:lnTo>
                  <a:pt x="234779" y="234778"/>
                </a:lnTo>
                <a:lnTo>
                  <a:pt x="247136" y="271848"/>
                </a:lnTo>
                <a:cubicBezTo>
                  <a:pt x="237582" y="396047"/>
                  <a:pt x="278373" y="416868"/>
                  <a:pt x="197708" y="457200"/>
                </a:cubicBezTo>
                <a:cubicBezTo>
                  <a:pt x="186058" y="463025"/>
                  <a:pt x="172995" y="465437"/>
                  <a:pt x="160638" y="469556"/>
                </a:cubicBezTo>
                <a:cubicBezTo>
                  <a:pt x="106190" y="461778"/>
                  <a:pt x="74536" y="469951"/>
                  <a:pt x="37071" y="432486"/>
                </a:cubicBezTo>
                <a:cubicBezTo>
                  <a:pt x="26570" y="421985"/>
                  <a:pt x="20595" y="407773"/>
                  <a:pt x="12357" y="395416"/>
                </a:cubicBezTo>
                <a:cubicBezTo>
                  <a:pt x="20595" y="383059"/>
                  <a:pt x="25662" y="367853"/>
                  <a:pt x="37071" y="358346"/>
                </a:cubicBezTo>
                <a:cubicBezTo>
                  <a:pt x="64765" y="335268"/>
                  <a:pt x="102669" y="329589"/>
                  <a:pt x="135925" y="321275"/>
                </a:cubicBezTo>
                <a:cubicBezTo>
                  <a:pt x="201828" y="325394"/>
                  <a:pt x="267965" y="326719"/>
                  <a:pt x="333633" y="333632"/>
                </a:cubicBezTo>
                <a:cubicBezTo>
                  <a:pt x="346587" y="334996"/>
                  <a:pt x="361493" y="336779"/>
                  <a:pt x="370703" y="345989"/>
                </a:cubicBezTo>
                <a:cubicBezTo>
                  <a:pt x="418610" y="393896"/>
                  <a:pt x="424744" y="433970"/>
                  <a:pt x="444844" y="494270"/>
                </a:cubicBezTo>
                <a:lnTo>
                  <a:pt x="457200" y="531340"/>
                </a:lnTo>
                <a:cubicBezTo>
                  <a:pt x="453081" y="601362"/>
                  <a:pt x="458600" y="672624"/>
                  <a:pt x="444844" y="741405"/>
                </a:cubicBezTo>
                <a:cubicBezTo>
                  <a:pt x="441417" y="758541"/>
                  <a:pt x="421198" y="767288"/>
                  <a:pt x="407773" y="778475"/>
                </a:cubicBezTo>
                <a:cubicBezTo>
                  <a:pt x="375833" y="805091"/>
                  <a:pt x="370787" y="803161"/>
                  <a:pt x="333633" y="815546"/>
                </a:cubicBezTo>
                <a:cubicBezTo>
                  <a:pt x="313038" y="811427"/>
                  <a:pt x="290084" y="813609"/>
                  <a:pt x="271849" y="803189"/>
                </a:cubicBezTo>
                <a:cubicBezTo>
                  <a:pt x="252123" y="791917"/>
                  <a:pt x="241121" y="748075"/>
                  <a:pt x="234779" y="729048"/>
                </a:cubicBezTo>
                <a:cubicBezTo>
                  <a:pt x="238898" y="712572"/>
                  <a:pt x="237716" y="693751"/>
                  <a:pt x="247136" y="679621"/>
                </a:cubicBezTo>
                <a:cubicBezTo>
                  <a:pt x="260823" y="659090"/>
                  <a:pt x="300131" y="649600"/>
                  <a:pt x="321276" y="642551"/>
                </a:cubicBezTo>
                <a:cubicBezTo>
                  <a:pt x="378941" y="646670"/>
                  <a:pt x="437099" y="646332"/>
                  <a:pt x="494271" y="654908"/>
                </a:cubicBezTo>
                <a:cubicBezTo>
                  <a:pt x="520033" y="658772"/>
                  <a:pt x="543698" y="671383"/>
                  <a:pt x="568411" y="679621"/>
                </a:cubicBezTo>
                <a:cubicBezTo>
                  <a:pt x="619569" y="696674"/>
                  <a:pt x="594645" y="684754"/>
                  <a:pt x="642552" y="716692"/>
                </a:cubicBezTo>
                <a:cubicBezTo>
                  <a:pt x="659028" y="741405"/>
                  <a:pt x="682587" y="762654"/>
                  <a:pt x="691979" y="790832"/>
                </a:cubicBezTo>
                <a:lnTo>
                  <a:pt x="716692" y="864973"/>
                </a:lnTo>
                <a:cubicBezTo>
                  <a:pt x="712573" y="951470"/>
                  <a:pt x="718572" y="1039047"/>
                  <a:pt x="704336" y="1124464"/>
                </a:cubicBezTo>
                <a:cubicBezTo>
                  <a:pt x="701463" y="1141702"/>
                  <a:pt x="684219" y="1157297"/>
                  <a:pt x="667265" y="1161535"/>
                </a:cubicBezTo>
                <a:cubicBezTo>
                  <a:pt x="646890" y="1166629"/>
                  <a:pt x="626076" y="1153297"/>
                  <a:pt x="605481" y="1149178"/>
                </a:cubicBezTo>
                <a:cubicBezTo>
                  <a:pt x="593124" y="1140940"/>
                  <a:pt x="577688" y="1136061"/>
                  <a:pt x="568411" y="1124464"/>
                </a:cubicBezTo>
                <a:cubicBezTo>
                  <a:pt x="560274" y="1114293"/>
                  <a:pt x="556054" y="1100419"/>
                  <a:pt x="556054" y="1087394"/>
                </a:cubicBezTo>
                <a:cubicBezTo>
                  <a:pt x="556054" y="1025473"/>
                  <a:pt x="554978" y="962489"/>
                  <a:pt x="568411" y="902043"/>
                </a:cubicBezTo>
                <a:cubicBezTo>
                  <a:pt x="572202" y="884984"/>
                  <a:pt x="591687" y="875702"/>
                  <a:pt x="605481" y="864973"/>
                </a:cubicBezTo>
                <a:cubicBezTo>
                  <a:pt x="628926" y="846738"/>
                  <a:pt x="651444" y="824939"/>
                  <a:pt x="679622" y="815546"/>
                </a:cubicBezTo>
                <a:lnTo>
                  <a:pt x="753763" y="790832"/>
                </a:lnTo>
                <a:cubicBezTo>
                  <a:pt x="815547" y="794951"/>
                  <a:pt x="877572" y="796351"/>
                  <a:pt x="939114" y="803189"/>
                </a:cubicBezTo>
                <a:cubicBezTo>
                  <a:pt x="952059" y="804627"/>
                  <a:pt x="965346" y="808321"/>
                  <a:pt x="976184" y="815546"/>
                </a:cubicBezTo>
                <a:cubicBezTo>
                  <a:pt x="990724" y="825239"/>
                  <a:pt x="1002067" y="839191"/>
                  <a:pt x="1013254" y="852616"/>
                </a:cubicBezTo>
                <a:cubicBezTo>
                  <a:pt x="1022761" y="864025"/>
                  <a:pt x="1031326" y="876403"/>
                  <a:pt x="1037968" y="889686"/>
                </a:cubicBezTo>
                <a:cubicBezTo>
                  <a:pt x="1043793" y="901336"/>
                  <a:pt x="1046206" y="914399"/>
                  <a:pt x="1050325" y="926756"/>
                </a:cubicBezTo>
                <a:cubicBezTo>
                  <a:pt x="1046206" y="972064"/>
                  <a:pt x="1051347" y="1019198"/>
                  <a:pt x="1037968" y="1062681"/>
                </a:cubicBezTo>
                <a:cubicBezTo>
                  <a:pt x="1033601" y="1076875"/>
                  <a:pt x="1015749" y="1087394"/>
                  <a:pt x="1000898" y="1087394"/>
                </a:cubicBezTo>
                <a:cubicBezTo>
                  <a:pt x="978717" y="1087394"/>
                  <a:pt x="959709" y="1070919"/>
                  <a:pt x="939114" y="1062681"/>
                </a:cubicBezTo>
                <a:cubicBezTo>
                  <a:pt x="902302" y="1007462"/>
                  <a:pt x="890380" y="1003667"/>
                  <a:pt x="877330" y="951470"/>
                </a:cubicBezTo>
                <a:cubicBezTo>
                  <a:pt x="872236" y="931095"/>
                  <a:pt x="869092" y="910281"/>
                  <a:pt x="864973" y="889686"/>
                </a:cubicBezTo>
                <a:cubicBezTo>
                  <a:pt x="873359" y="755510"/>
                  <a:pt x="864447" y="705921"/>
                  <a:pt x="902044" y="593124"/>
                </a:cubicBezTo>
                <a:cubicBezTo>
                  <a:pt x="906163" y="580767"/>
                  <a:pt x="908575" y="567704"/>
                  <a:pt x="914400" y="556054"/>
                </a:cubicBezTo>
                <a:cubicBezTo>
                  <a:pt x="973148" y="438556"/>
                  <a:pt x="900066" y="636127"/>
                  <a:pt x="963827" y="444843"/>
                </a:cubicBezTo>
                <a:cubicBezTo>
                  <a:pt x="967946" y="432486"/>
                  <a:pt x="965347" y="414998"/>
                  <a:pt x="976184" y="407773"/>
                </a:cubicBezTo>
                <a:cubicBezTo>
                  <a:pt x="1016681" y="380774"/>
                  <a:pt x="1013254" y="397910"/>
                  <a:pt x="1013254" y="3707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92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FC386-C6F0-954B-9EB3-035E7BA5C80E}"/>
              </a:ext>
            </a:extLst>
          </p:cNvPr>
          <p:cNvSpPr>
            <a:spLocks noGrp="1"/>
          </p:cNvSpPr>
          <p:nvPr>
            <p:ph type="title"/>
          </p:nvPr>
        </p:nvSpPr>
        <p:spPr>
          <a:xfrm>
            <a:off x="838200" y="557189"/>
            <a:ext cx="3374136" cy="5567891"/>
          </a:xfrm>
        </p:spPr>
        <p:txBody>
          <a:bodyPr>
            <a:normAutofit/>
          </a:bodyPr>
          <a:lstStyle/>
          <a:p>
            <a:r>
              <a:rPr lang="en-US" sz="5200" dirty="0">
                <a:latin typeface="Century Gothic" panose="020B0502020202020204" pitchFamily="34" charset="0"/>
              </a:rPr>
              <a:t>How ideas flow, change, grow</a:t>
            </a:r>
          </a:p>
        </p:txBody>
      </p:sp>
      <p:graphicFrame>
        <p:nvGraphicFramePr>
          <p:cNvPr id="4" name="Content Placeholder 3">
            <a:extLst>
              <a:ext uri="{FF2B5EF4-FFF2-40B4-BE49-F238E27FC236}">
                <a16:creationId xmlns:a16="http://schemas.microsoft.com/office/drawing/2014/main" id="{6024C609-944F-604A-BB64-5DE178DA1DC5}"/>
              </a:ext>
            </a:extLst>
          </p:cNvPr>
          <p:cNvGraphicFramePr>
            <a:graphicFrameLocks noGrp="1"/>
          </p:cNvGraphicFramePr>
          <p:nvPr>
            <p:ph idx="1"/>
            <p:extLst>
              <p:ext uri="{D42A27DB-BD31-4B8C-83A1-F6EECF244321}">
                <p14:modId xmlns:p14="http://schemas.microsoft.com/office/powerpoint/2010/main" val="593740118"/>
              </p:ext>
            </p:extLst>
          </p:nvPr>
        </p:nvGraphicFramePr>
        <p:xfrm>
          <a:off x="3929449" y="321277"/>
          <a:ext cx="7427399" cy="6166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828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ntage photo of a person wearing a suit and tie&#10;&#10;Description automatically generated">
            <a:extLst>
              <a:ext uri="{FF2B5EF4-FFF2-40B4-BE49-F238E27FC236}">
                <a16:creationId xmlns:a16="http://schemas.microsoft.com/office/drawing/2014/main" id="{06FB4050-1653-984F-A735-7ABFDC71EAA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5709" r="-2" b="17349"/>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7" name="Freeform: Shape 17">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19">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5C8F99-AB5C-5A40-9BE9-BAF6C9B980F2}"/>
              </a:ext>
            </a:extLst>
          </p:cNvPr>
          <p:cNvSpPr>
            <a:spLocks noGrp="1"/>
          </p:cNvSpPr>
          <p:nvPr>
            <p:ph type="title"/>
          </p:nvPr>
        </p:nvSpPr>
        <p:spPr>
          <a:xfrm>
            <a:off x="374904" y="856488"/>
            <a:ext cx="4992624" cy="1243584"/>
          </a:xfrm>
        </p:spPr>
        <p:txBody>
          <a:bodyPr anchor="ctr">
            <a:normAutofit/>
          </a:bodyPr>
          <a:lstStyle/>
          <a:p>
            <a:r>
              <a:rPr lang="en-US" sz="3400" b="1">
                <a:latin typeface="Century Gothic" panose="020B0502020202020204" pitchFamily="34" charset="0"/>
              </a:rPr>
              <a:t>Important Movements, Individuals, Stories</a:t>
            </a:r>
          </a:p>
        </p:txBody>
      </p:sp>
      <p:sp>
        <p:nvSpPr>
          <p:cNvPr id="29" name="Rectangle 21">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3">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0BEC31B-EB7E-C144-9084-6EDFB4D734AC}"/>
              </a:ext>
            </a:extLst>
          </p:cNvPr>
          <p:cNvSpPr>
            <a:spLocks noGrp="1"/>
          </p:cNvSpPr>
          <p:nvPr>
            <p:ph idx="1"/>
          </p:nvPr>
        </p:nvSpPr>
        <p:spPr>
          <a:xfrm>
            <a:off x="374904" y="2522949"/>
            <a:ext cx="5065776" cy="3402363"/>
          </a:xfrm>
        </p:spPr>
        <p:txBody>
          <a:bodyPr anchor="t">
            <a:normAutofit/>
          </a:bodyPr>
          <a:lstStyle/>
          <a:p>
            <a:r>
              <a:rPr lang="en-US" sz="1700" dirty="0">
                <a:latin typeface="Century Gothic" panose="020B0502020202020204" pitchFamily="34" charset="0"/>
              </a:rPr>
              <a:t>First kindergarten in the United States was founded by Margarethe Schurz in Wisconsin in 1856. Early connection with Elizabeth Palmer Peabody. (Sister-in-law to Horace Mann- “Father of Public Education”</a:t>
            </a:r>
          </a:p>
          <a:p>
            <a:r>
              <a:rPr lang="en-US" sz="1700" b="1" dirty="0">
                <a:latin typeface="Century Gothic" panose="020B0502020202020204" pitchFamily="34" charset="0"/>
              </a:rPr>
              <a:t>Susan Blow </a:t>
            </a:r>
            <a:r>
              <a:rPr lang="en-US" sz="1700" dirty="0">
                <a:latin typeface="Century Gothic" panose="020B0502020202020204" pitchFamily="34" charset="0"/>
              </a:rPr>
              <a:t>(1843-1916) founded first public kindergarten</a:t>
            </a:r>
          </a:p>
          <a:p>
            <a:r>
              <a:rPr lang="en-US" sz="1700" dirty="0">
                <a:highlight>
                  <a:srgbClr val="FFFF00"/>
                </a:highlight>
                <a:latin typeface="Century Gothic" panose="020B0502020202020204" pitchFamily="34" charset="0"/>
              </a:rPr>
              <a:t>Expressed early concern about how kindergarten would fit within public school: concerned that the “formality of the grades would seize kindergarten in its grip.”</a:t>
            </a:r>
          </a:p>
        </p:txBody>
      </p:sp>
    </p:spTree>
    <p:extLst>
      <p:ext uri="{BB962C8B-B14F-4D97-AF65-F5344CB8AC3E}">
        <p14:creationId xmlns:p14="http://schemas.microsoft.com/office/powerpoint/2010/main" val="140963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Our Proud Heritage. NAEYC's First President: Patty Smith Hill | NAEYC">
            <a:extLst>
              <a:ext uri="{FF2B5EF4-FFF2-40B4-BE49-F238E27FC236}">
                <a16:creationId xmlns:a16="http://schemas.microsoft.com/office/drawing/2014/main" id="{1F248573-B154-1D4F-ACE2-1E93044B44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85" r="431" b="1"/>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birthday cake&#10;&#10;Description automatically generated">
            <a:extLst>
              <a:ext uri="{FF2B5EF4-FFF2-40B4-BE49-F238E27FC236}">
                <a16:creationId xmlns:a16="http://schemas.microsoft.com/office/drawing/2014/main" id="{DBFA00F5-5446-7B44-BD2C-C1B3482CAA9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341" r="13243"/>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37" name="Freeform: Shape 136">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6807D8-60FF-8847-BAA2-B02E32A87946}"/>
              </a:ext>
            </a:extLst>
          </p:cNvPr>
          <p:cNvSpPr>
            <a:spLocks noGrp="1"/>
          </p:cNvSpPr>
          <p:nvPr>
            <p:ph type="title"/>
          </p:nvPr>
        </p:nvSpPr>
        <p:spPr>
          <a:xfrm>
            <a:off x="448056" y="681038"/>
            <a:ext cx="2804504" cy="1325563"/>
          </a:xfrm>
        </p:spPr>
        <p:txBody>
          <a:bodyPr anchor="ctr">
            <a:normAutofit fontScale="90000"/>
          </a:bodyPr>
          <a:lstStyle/>
          <a:p>
            <a:r>
              <a:rPr lang="en-US" sz="2800" b="1" dirty="0">
                <a:latin typeface="Century Gothic" panose="020B0502020202020204" pitchFamily="34" charset="0"/>
              </a:rPr>
              <a:t>Patty Smith Hill (1868-1947): A life parallel to ECE’s</a:t>
            </a:r>
          </a:p>
        </p:txBody>
      </p:sp>
      <p:sp>
        <p:nvSpPr>
          <p:cNvPr id="141" name="Rectangle 140">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03D42B-B0FA-864E-B3D1-1C020A05AE5B}"/>
              </a:ext>
            </a:extLst>
          </p:cNvPr>
          <p:cNvSpPr>
            <a:spLocks noGrp="1"/>
          </p:cNvSpPr>
          <p:nvPr>
            <p:ph idx="1"/>
          </p:nvPr>
        </p:nvSpPr>
        <p:spPr>
          <a:xfrm>
            <a:off x="448056" y="2258171"/>
            <a:ext cx="2804504" cy="3918792"/>
          </a:xfrm>
        </p:spPr>
        <p:txBody>
          <a:bodyPr>
            <a:normAutofit/>
          </a:bodyPr>
          <a:lstStyle/>
          <a:p>
            <a:r>
              <a:rPr lang="en-US" sz="1500"/>
              <a:t>Progressive family: equal opportunity to learn for all children</a:t>
            </a:r>
          </a:p>
          <a:p>
            <a:r>
              <a:rPr lang="en-US" sz="1500"/>
              <a:t>An early student in Kindergarten</a:t>
            </a:r>
          </a:p>
          <a:p>
            <a:r>
              <a:rPr lang="en-US" sz="1500"/>
              <a:t>Emphasized value of play</a:t>
            </a:r>
          </a:p>
          <a:p>
            <a:r>
              <a:rPr lang="en-US" sz="1500"/>
              <a:t>Learned from Stanley Hall about child development</a:t>
            </a:r>
          </a:p>
          <a:p>
            <a:r>
              <a:rPr lang="en-US" sz="1500"/>
              <a:t>Created materials for learning (Happy Birthday!)</a:t>
            </a:r>
          </a:p>
          <a:p>
            <a:r>
              <a:rPr lang="en-US" sz="1500"/>
              <a:t>Racial and social justice</a:t>
            </a:r>
          </a:p>
          <a:p>
            <a:r>
              <a:rPr lang="en-US" sz="1500"/>
              <a:t>Early foundation for today’s early childhood practices</a:t>
            </a:r>
          </a:p>
          <a:p>
            <a:r>
              <a:rPr lang="en-US" sz="1500"/>
              <a:t>Founder of today’s NAEYC</a:t>
            </a:r>
          </a:p>
        </p:txBody>
      </p:sp>
      <p:sp>
        <p:nvSpPr>
          <p:cNvPr id="6" name="TextBox 5">
            <a:extLst>
              <a:ext uri="{FF2B5EF4-FFF2-40B4-BE49-F238E27FC236}">
                <a16:creationId xmlns:a16="http://schemas.microsoft.com/office/drawing/2014/main" id="{0BE419A9-85C7-8F49-9720-5100D6713C41}"/>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hebfd.co.nz/2019/08/happy-subscription-da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89116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4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355DB-474B-C24E-A8B3-0050D604F04A}"/>
              </a:ext>
            </a:extLst>
          </p:cNvPr>
          <p:cNvSpPr>
            <a:spLocks noGrp="1"/>
          </p:cNvSpPr>
          <p:nvPr>
            <p:ph type="title"/>
          </p:nvPr>
        </p:nvSpPr>
        <p:spPr>
          <a:xfrm>
            <a:off x="8859795" y="618681"/>
            <a:ext cx="3200400" cy="4794567"/>
          </a:xfrm>
        </p:spPr>
        <p:txBody>
          <a:bodyPr vert="horz" lIns="91440" tIns="45720" rIns="91440" bIns="45720" rtlCol="0" anchor="ctr">
            <a:normAutofit/>
          </a:bodyPr>
          <a:lstStyle/>
          <a:p>
            <a:pPr algn="ctr"/>
            <a:r>
              <a:rPr lang="en-US" sz="2800" dirty="0">
                <a:solidFill>
                  <a:srgbClr val="FFFFFF"/>
                </a:solidFill>
                <a:latin typeface="Century Gothic" panose="020B0502020202020204" pitchFamily="34" charset="0"/>
              </a:rPr>
              <a:t>Announcements &amp; </a:t>
            </a:r>
            <a:br>
              <a:rPr lang="en-US" sz="2800" dirty="0">
                <a:solidFill>
                  <a:srgbClr val="FFFFFF"/>
                </a:solidFill>
                <a:latin typeface="Century Gothic" panose="020B0502020202020204" pitchFamily="34" charset="0"/>
              </a:rPr>
            </a:br>
            <a:r>
              <a:rPr lang="en-US" sz="2800" dirty="0">
                <a:solidFill>
                  <a:srgbClr val="FFFFFF"/>
                </a:solidFill>
                <a:latin typeface="Century Gothic" panose="020B0502020202020204" pitchFamily="34" charset="0"/>
              </a:rPr>
              <a:t>Updates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person, building, child, young&#10;&#10;Description automatically generated">
            <a:extLst>
              <a:ext uri="{FF2B5EF4-FFF2-40B4-BE49-F238E27FC236}">
                <a16:creationId xmlns:a16="http://schemas.microsoft.com/office/drawing/2014/main" id="{FE87FB08-4373-6443-AC76-21A27B8DAE73}"/>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5959" r="2" b="2"/>
          <a:stretch/>
        </p:blipFill>
        <p:spPr>
          <a:xfrm>
            <a:off x="976251" y="942538"/>
            <a:ext cx="7163222" cy="4808332"/>
          </a:xfrm>
          <a:prstGeom prst="rect">
            <a:avLst/>
          </a:prstGeom>
          <a:effectLst/>
        </p:spPr>
      </p:pic>
    </p:spTree>
    <p:extLst>
      <p:ext uri="{BB962C8B-B14F-4D97-AF65-F5344CB8AC3E}">
        <p14:creationId xmlns:p14="http://schemas.microsoft.com/office/powerpoint/2010/main" val="185165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794" name="Title 1">
            <a:extLst>
              <a:ext uri="{FF2B5EF4-FFF2-40B4-BE49-F238E27FC236}">
                <a16:creationId xmlns:a16="http://schemas.microsoft.com/office/drawing/2014/main" id="{AA63C89F-4CB6-604F-8BA3-DA00ED88FA70}"/>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altLang="en-US" b="1" dirty="0">
                <a:solidFill>
                  <a:schemeClr val="accent1"/>
                </a:solidFill>
                <a:latin typeface="Century Gothic" panose="020B0502020202020204" pitchFamily="34" charset="0"/>
              </a:rPr>
              <a:t>Maria Montessori</a:t>
            </a:r>
          </a:p>
        </p:txBody>
      </p:sp>
      <p:sp>
        <p:nvSpPr>
          <p:cNvPr id="139" name="Freeform: Shape 138">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796" name="Content Placeholder 4">
            <a:extLst>
              <a:ext uri="{FF2B5EF4-FFF2-40B4-BE49-F238E27FC236}">
                <a16:creationId xmlns:a16="http://schemas.microsoft.com/office/drawing/2014/main" id="{5A556BDB-4068-3D4B-99FE-C6F238149578}"/>
              </a:ext>
            </a:extLst>
          </p:cNvPr>
          <p:cNvSpPr>
            <a:spLocks noGrp="1"/>
          </p:cNvSpPr>
          <p:nvPr>
            <p:ph sz="half" idx="2"/>
          </p:nvPr>
        </p:nvSpPr>
        <p:spPr>
          <a:xfrm>
            <a:off x="838200" y="1825625"/>
            <a:ext cx="5393361" cy="4351338"/>
          </a:xfrm>
        </p:spPr>
        <p:txBody>
          <a:bodyPr vert="horz" lIns="91440" tIns="45720" rIns="91440" bIns="45720" rtlCol="0">
            <a:normAutofit fontScale="92500"/>
          </a:bodyPr>
          <a:lstStyle/>
          <a:p>
            <a:r>
              <a:rPr lang="en-US" altLang="en-US" dirty="0"/>
              <a:t>1870-1952</a:t>
            </a:r>
          </a:p>
          <a:p>
            <a:r>
              <a:rPr lang="en-US" altLang="en-US" dirty="0"/>
              <a:t>Italy’s first female physician</a:t>
            </a:r>
          </a:p>
          <a:p>
            <a:r>
              <a:rPr lang="en-US" altLang="en-US" dirty="0"/>
              <a:t>Background with children living in poverty</a:t>
            </a:r>
          </a:p>
          <a:p>
            <a:r>
              <a:rPr lang="en-US" altLang="en-US" dirty="0"/>
              <a:t>Image of child as active, motivated toward mastery</a:t>
            </a:r>
          </a:p>
          <a:p>
            <a:r>
              <a:rPr lang="en-US" altLang="en-US" dirty="0"/>
              <a:t>Children need to feel ownership of learning and environment</a:t>
            </a:r>
          </a:p>
          <a:p>
            <a:r>
              <a:rPr lang="en-US" altLang="en-US" dirty="0"/>
              <a:t>Capable and strongly influenced by environments and early interactions</a:t>
            </a:r>
          </a:p>
        </p:txBody>
      </p:sp>
      <p:sp>
        <p:nvSpPr>
          <p:cNvPr id="141" name="Oval 140">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33795" name="Content Placeholder 3">
            <a:extLst>
              <a:ext uri="{FF2B5EF4-FFF2-40B4-BE49-F238E27FC236}">
                <a16:creationId xmlns:a16="http://schemas.microsoft.com/office/drawing/2014/main" id="{96453E8B-3DD2-2C45-BE86-7DE568865F2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7257" r="15853"/>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5" name="Freeform: Shape 144">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47" name="Straight Connector 146">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9" name="Freeform: Shape 148">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1" name="Freeform: Shape 150">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92148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5ABDB-4A70-3F42-8A14-479F0DC9054D}"/>
              </a:ext>
            </a:extLst>
          </p:cNvPr>
          <p:cNvSpPr>
            <a:spLocks noGrp="1"/>
          </p:cNvSpPr>
          <p:nvPr>
            <p:ph type="title"/>
          </p:nvPr>
        </p:nvSpPr>
        <p:spPr>
          <a:xfrm>
            <a:off x="358347" y="345810"/>
            <a:ext cx="5600416" cy="1325563"/>
          </a:xfrm>
        </p:spPr>
        <p:txBody>
          <a:bodyPr vert="horz" lIns="91440" tIns="45720" rIns="91440" bIns="45720" rtlCol="0" anchor="ctr">
            <a:normAutofit/>
          </a:bodyPr>
          <a:lstStyle/>
          <a:p>
            <a:r>
              <a:rPr lang="en-US" sz="3400" b="1" kern="1200" dirty="0">
                <a:solidFill>
                  <a:schemeClr val="accent1"/>
                </a:solidFill>
                <a:latin typeface="Century Gothic" panose="020B0502020202020204" pitchFamily="34" charset="0"/>
              </a:rPr>
              <a:t>Caroline Pratt (1867-1954) “I learn from children.”</a:t>
            </a:r>
          </a:p>
        </p:txBody>
      </p:sp>
      <p:sp>
        <p:nvSpPr>
          <p:cNvPr id="3" name="Content Placeholder 2">
            <a:extLst>
              <a:ext uri="{FF2B5EF4-FFF2-40B4-BE49-F238E27FC236}">
                <a16:creationId xmlns:a16="http://schemas.microsoft.com/office/drawing/2014/main" id="{B63287AB-1D30-994B-AFC7-B749AA81314D}"/>
              </a:ext>
            </a:extLst>
          </p:cNvPr>
          <p:cNvSpPr>
            <a:spLocks noGrp="1"/>
          </p:cNvSpPr>
          <p:nvPr>
            <p:ph sz="half" idx="1"/>
          </p:nvPr>
        </p:nvSpPr>
        <p:spPr>
          <a:xfrm>
            <a:off x="838201" y="1825625"/>
            <a:ext cx="5092194" cy="4351338"/>
          </a:xfrm>
        </p:spPr>
        <p:txBody>
          <a:bodyPr vert="horz" lIns="91440" tIns="45720" rIns="91440" bIns="45720" rtlCol="0">
            <a:normAutofit/>
          </a:bodyPr>
          <a:lstStyle/>
          <a:p>
            <a:r>
              <a:rPr lang="en-US" dirty="0"/>
              <a:t>Focus on engaging children with open-ended materials</a:t>
            </a:r>
          </a:p>
          <a:p>
            <a:r>
              <a:rPr lang="en-US" dirty="0"/>
              <a:t>Used observations to help drive curriculum</a:t>
            </a:r>
          </a:p>
          <a:p>
            <a:r>
              <a:rPr lang="en-US" dirty="0"/>
              <a:t>Encouraged children’s exploration and investigation</a:t>
            </a:r>
          </a:p>
          <a:p>
            <a:r>
              <a:rPr lang="en-US" dirty="0"/>
              <a:t>Role of teacher is to support, facilitate, honor children’s play and learning</a:t>
            </a:r>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picture containing table, chair, living, room&#10;&#10;Description automatically generated">
            <a:extLst>
              <a:ext uri="{FF2B5EF4-FFF2-40B4-BE49-F238E27FC236}">
                <a16:creationId xmlns:a16="http://schemas.microsoft.com/office/drawing/2014/main" id="{D122B567-0FD9-224B-85AF-74F707435E6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975" r="3993"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descr="A picture containing implement, stationary, crayon, indoor&#10;&#10;Description automatically generated">
            <a:extLst>
              <a:ext uri="{FF2B5EF4-FFF2-40B4-BE49-F238E27FC236}">
                <a16:creationId xmlns:a16="http://schemas.microsoft.com/office/drawing/2014/main" id="{8FED2721-DABB-574B-B5CF-E66F5CF9634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3805" r="8100"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777353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1A909-61A1-7F40-85F3-921B5ADF7C9C}"/>
              </a:ext>
            </a:extLst>
          </p:cNvPr>
          <p:cNvSpPr>
            <a:spLocks noGrp="1"/>
          </p:cNvSpPr>
          <p:nvPr>
            <p:ph type="title"/>
          </p:nvPr>
        </p:nvSpPr>
        <p:spPr>
          <a:xfrm>
            <a:off x="388798" y="103067"/>
            <a:ext cx="5393360" cy="1325563"/>
          </a:xfrm>
        </p:spPr>
        <p:txBody>
          <a:bodyPr vert="horz" lIns="91440" tIns="45720" rIns="91440" bIns="45720" rtlCol="0" anchor="ctr">
            <a:normAutofit/>
          </a:bodyPr>
          <a:lstStyle/>
          <a:p>
            <a:r>
              <a:rPr lang="en-US" sz="4000" b="1" dirty="0">
                <a:solidFill>
                  <a:schemeClr val="accent1"/>
                </a:solidFill>
                <a:latin typeface="Century Gothic" panose="020B0502020202020204" pitchFamily="34" charset="0"/>
              </a:rPr>
              <a:t>Lucy Sprague Mitchell (1878-1967)</a:t>
            </a:r>
          </a:p>
        </p:txBody>
      </p:sp>
      <p:sp>
        <p:nvSpPr>
          <p:cNvPr id="29" name="Freeform: Shape 28">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8DCD58A-B5CC-1E4D-9E9D-222FC5E689AF}"/>
              </a:ext>
            </a:extLst>
          </p:cNvPr>
          <p:cNvSpPr>
            <a:spLocks noGrp="1"/>
          </p:cNvSpPr>
          <p:nvPr>
            <p:ph sz="half" idx="1"/>
          </p:nvPr>
        </p:nvSpPr>
        <p:spPr>
          <a:xfrm>
            <a:off x="388798" y="1690688"/>
            <a:ext cx="5393361" cy="4908807"/>
          </a:xfrm>
        </p:spPr>
        <p:txBody>
          <a:bodyPr vert="horz" lIns="91440" tIns="45720" rIns="91440" bIns="45720" rtlCol="0">
            <a:normAutofit lnSpcReduction="10000"/>
          </a:bodyPr>
          <a:lstStyle/>
          <a:p>
            <a:r>
              <a:rPr lang="en-US" sz="1800" dirty="0">
                <a:latin typeface="Century Gothic" panose="020B0502020202020204" pitchFamily="34" charset="0"/>
              </a:rPr>
              <a:t>Critical link in American education and early childhood education</a:t>
            </a:r>
          </a:p>
          <a:p>
            <a:r>
              <a:rPr lang="en-US" sz="1800" dirty="0">
                <a:latin typeface="Century Gothic" panose="020B0502020202020204" pitchFamily="34" charset="0"/>
              </a:rPr>
              <a:t>Mentors included John Dewey and Edward Thorndike (Educational philosophy meets psychology)</a:t>
            </a:r>
          </a:p>
          <a:p>
            <a:r>
              <a:rPr lang="en-US" sz="1800" dirty="0">
                <a:latin typeface="Century Gothic" panose="020B0502020202020204" pitchFamily="34" charset="0"/>
              </a:rPr>
              <a:t>Focus on child development over specific curriculum</a:t>
            </a:r>
          </a:p>
          <a:p>
            <a:r>
              <a:rPr lang="en-US" sz="1800" dirty="0">
                <a:latin typeface="Century Gothic" panose="020B0502020202020204" pitchFamily="34" charset="0"/>
              </a:rPr>
              <a:t>Whole child approach</a:t>
            </a:r>
          </a:p>
          <a:p>
            <a:r>
              <a:rPr lang="en-US" sz="1800" dirty="0">
                <a:latin typeface="Century Gothic" panose="020B0502020202020204" pitchFamily="34" charset="0"/>
              </a:rPr>
              <a:t>Importance of observation</a:t>
            </a:r>
          </a:p>
          <a:p>
            <a:r>
              <a:rPr lang="en-US" sz="1800" dirty="0">
                <a:latin typeface="Century Gothic" panose="020B0502020202020204" pitchFamily="34" charset="0"/>
              </a:rPr>
              <a:t>Role of research and evidence to guide practice</a:t>
            </a:r>
          </a:p>
          <a:p>
            <a:r>
              <a:rPr lang="en-US" sz="1800" dirty="0">
                <a:latin typeface="Century Gothic" panose="020B0502020202020204" pitchFamily="34" charset="0"/>
              </a:rPr>
              <a:t>Emphasis on play and experience</a:t>
            </a:r>
          </a:p>
          <a:p>
            <a:r>
              <a:rPr lang="en-US" sz="1800" dirty="0">
                <a:latin typeface="Century Gothic" panose="020B0502020202020204" pitchFamily="34" charset="0"/>
              </a:rPr>
              <a:t>Bank Street College</a:t>
            </a:r>
          </a:p>
          <a:p>
            <a:r>
              <a:rPr lang="en-US" sz="1800" dirty="0">
                <a:latin typeface="Century Gothic" panose="020B0502020202020204" pitchFamily="34" charset="0"/>
              </a:rPr>
              <a:t>Children’s Literature</a:t>
            </a:r>
          </a:p>
          <a:p>
            <a:r>
              <a:rPr lang="en-US" sz="1800" dirty="0">
                <a:latin typeface="Century Gothic" panose="020B0502020202020204" pitchFamily="34" charset="0"/>
              </a:rPr>
              <a:t>Launch for Head Start</a:t>
            </a:r>
          </a:p>
        </p:txBody>
      </p:sp>
      <p:sp>
        <p:nvSpPr>
          <p:cNvPr id="31" name="Oval 30">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6" name="Picture 5" descr="A person posing for a photo&#10;&#10;Description automatically generated">
            <a:extLst>
              <a:ext uri="{FF2B5EF4-FFF2-40B4-BE49-F238E27FC236}">
                <a16:creationId xmlns:a16="http://schemas.microsoft.com/office/drawing/2014/main" id="{59A829C7-7297-6447-9329-C5787AB63E7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866" r="-1" b="12615"/>
          <a:stretch/>
        </p:blipFill>
        <p:spPr>
          <a:xfrm>
            <a:off x="6706774" y="2431549"/>
            <a:ext cx="2533422" cy="2455876"/>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9" name="Picture 8" descr="A picture containing calendar&#10;&#10;Description automatically generated">
            <a:extLst>
              <a:ext uri="{FF2B5EF4-FFF2-40B4-BE49-F238E27FC236}">
                <a16:creationId xmlns:a16="http://schemas.microsoft.com/office/drawing/2014/main" id="{743C9892-2CA5-0047-91CA-B4738E7DA1E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08504" y="774291"/>
            <a:ext cx="2533422" cy="210266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3" name="Picture 12" descr="A picture containing logo&#10;&#10;Description automatically generated">
            <a:extLst>
              <a:ext uri="{FF2B5EF4-FFF2-40B4-BE49-F238E27FC236}">
                <a16:creationId xmlns:a16="http://schemas.microsoft.com/office/drawing/2014/main" id="{1ADF4A78-5BC5-F542-994B-CDB8C6E55A8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508503" y="3936230"/>
            <a:ext cx="2533423" cy="1984847"/>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35" name="Arc 34">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1502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70446-A5FF-F543-BA4E-5B96DBC5A544}"/>
              </a:ext>
            </a:extLst>
          </p:cNvPr>
          <p:cNvSpPr>
            <a:spLocks noGrp="1"/>
          </p:cNvSpPr>
          <p:nvPr>
            <p:ph type="title"/>
          </p:nvPr>
        </p:nvSpPr>
        <p:spPr>
          <a:xfrm>
            <a:off x="589560" y="856180"/>
            <a:ext cx="4560584" cy="1128068"/>
          </a:xfrm>
        </p:spPr>
        <p:txBody>
          <a:bodyPr anchor="ctr">
            <a:normAutofit/>
          </a:bodyPr>
          <a:lstStyle/>
          <a:p>
            <a:r>
              <a:rPr lang="en-US" sz="3400" b="1" dirty="0"/>
              <a:t>Contributions and Movements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E37C4B-7C07-3A48-BB50-1B8686CC131B}"/>
              </a:ext>
            </a:extLst>
          </p:cNvPr>
          <p:cNvSpPr>
            <a:spLocks noGrp="1"/>
          </p:cNvSpPr>
          <p:nvPr>
            <p:ph idx="1"/>
          </p:nvPr>
        </p:nvSpPr>
        <p:spPr>
          <a:xfrm>
            <a:off x="590719" y="2330505"/>
            <a:ext cx="4559425" cy="4017925"/>
          </a:xfrm>
        </p:spPr>
        <p:txBody>
          <a:bodyPr anchor="ctr">
            <a:normAutofit fontScale="92500" lnSpcReduction="10000"/>
          </a:bodyPr>
          <a:lstStyle/>
          <a:p>
            <a:r>
              <a:rPr lang="en-US" sz="1900" dirty="0">
                <a:latin typeface="Century Gothic" panose="020B0502020202020204" pitchFamily="34" charset="0"/>
              </a:rPr>
              <a:t>McMillan Sisters</a:t>
            </a:r>
          </a:p>
          <a:p>
            <a:pPr lvl="1"/>
            <a:r>
              <a:rPr lang="en-US" sz="1500" dirty="0">
                <a:latin typeface="Century Gothic" panose="020B0502020202020204" pitchFamily="34" charset="0"/>
              </a:rPr>
              <a:t>Focus on health and education</a:t>
            </a:r>
          </a:p>
          <a:p>
            <a:pPr lvl="1"/>
            <a:r>
              <a:rPr lang="en-US" sz="1500" dirty="0">
                <a:latin typeface="Century Gothic" panose="020B0502020202020204" pitchFamily="34" charset="0"/>
              </a:rPr>
              <a:t>Idea of “nursery school” for children under 5.</a:t>
            </a:r>
          </a:p>
          <a:p>
            <a:r>
              <a:rPr lang="en-US" sz="1900" dirty="0">
                <a:latin typeface="Century Gothic" panose="020B0502020202020204" pitchFamily="34" charset="0"/>
              </a:rPr>
              <a:t>Works Progress Administration Nurseries (relief nursery model)</a:t>
            </a:r>
          </a:p>
          <a:p>
            <a:pPr lvl="1"/>
            <a:r>
              <a:rPr lang="en-US" sz="1500" dirty="0">
                <a:latin typeface="Century Gothic" panose="020B0502020202020204" pitchFamily="34" charset="0"/>
              </a:rPr>
              <a:t>Highlighted importance of high-quality care and training</a:t>
            </a:r>
          </a:p>
          <a:p>
            <a:r>
              <a:rPr lang="en-US" sz="1900" dirty="0">
                <a:latin typeface="Century Gothic" panose="020B0502020202020204" pitchFamily="34" charset="0"/>
              </a:rPr>
              <a:t>Lanham Act in WWII</a:t>
            </a:r>
          </a:p>
          <a:p>
            <a:pPr lvl="1"/>
            <a:r>
              <a:rPr lang="en-US" sz="1500" dirty="0">
                <a:latin typeface="Century Gothic" panose="020B0502020202020204" pitchFamily="34" charset="0"/>
              </a:rPr>
              <a:t>Kaiser Shipbuilding company center in Oregon</a:t>
            </a:r>
          </a:p>
          <a:p>
            <a:pPr lvl="1"/>
            <a:r>
              <a:rPr lang="en-US" sz="1500" dirty="0">
                <a:latin typeface="Century Gothic" panose="020B0502020202020204" pitchFamily="34" charset="0"/>
              </a:rPr>
              <a:t>24 hours/day</a:t>
            </a:r>
          </a:p>
          <a:p>
            <a:pPr lvl="1"/>
            <a:r>
              <a:rPr lang="en-US" sz="1500" dirty="0">
                <a:latin typeface="Century Gothic" panose="020B0502020202020204" pitchFamily="34" charset="0"/>
              </a:rPr>
              <a:t>Provided health and nutrition services for children and mothers</a:t>
            </a:r>
          </a:p>
          <a:p>
            <a:pPr lvl="1"/>
            <a:r>
              <a:rPr lang="en-US" sz="1500" dirty="0">
                <a:latin typeface="Century Gothic" panose="020B0502020202020204" pitchFamily="34" charset="0"/>
              </a:rPr>
              <a:t>Parent education</a:t>
            </a:r>
          </a:p>
          <a:p>
            <a:pPr lvl="1"/>
            <a:r>
              <a:rPr lang="en-US" sz="1500" dirty="0">
                <a:latin typeface="Century Gothic" panose="020B0502020202020204" pitchFamily="34" charset="0"/>
              </a:rPr>
              <a:t>Teacher training</a:t>
            </a:r>
          </a:p>
          <a:p>
            <a:pPr lvl="1"/>
            <a:r>
              <a:rPr lang="en-US" sz="1500" dirty="0">
                <a:latin typeface="Century Gothic" panose="020B0502020202020204" pitchFamily="34" charset="0"/>
              </a:rPr>
              <a:t>Play-based education</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6CEAB58B-39D3-4943-98C2-D97CF1A1ACCD}"/>
              </a:ext>
            </a:extLst>
          </p:cNvPr>
          <p:cNvPicPr>
            <a:picLocks noChangeAspect="1"/>
          </p:cNvPicPr>
          <p:nvPr/>
        </p:nvPicPr>
        <p:blipFill rotWithShape="1">
          <a:blip r:embed="rId2"/>
          <a:srcRect l="11084" r="14128" b="3"/>
          <a:stretch/>
        </p:blipFill>
        <p:spPr>
          <a:xfrm>
            <a:off x="5977788" y="799352"/>
            <a:ext cx="5425410" cy="5259296"/>
          </a:xfrm>
          <a:prstGeom prst="rect">
            <a:avLst/>
          </a:prstGeom>
        </p:spPr>
      </p:pic>
    </p:spTree>
    <p:extLst>
      <p:ext uri="{BB962C8B-B14F-4D97-AF65-F5344CB8AC3E}">
        <p14:creationId xmlns:p14="http://schemas.microsoft.com/office/powerpoint/2010/main" val="1674161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7" name="Picture 4" descr="A group of people walking on a sidewalk&#10;&#10;Description automatically generated">
            <a:extLst>
              <a:ext uri="{FF2B5EF4-FFF2-40B4-BE49-F238E27FC236}">
                <a16:creationId xmlns:a16="http://schemas.microsoft.com/office/drawing/2014/main" id="{65F4C2C5-BF4B-4549-9F7C-BC5BE1BF5980}"/>
              </a:ext>
            </a:extLst>
          </p:cNvPr>
          <p:cNvPicPr>
            <a:picLocks noChangeAspect="1"/>
          </p:cNvPicPr>
          <p:nvPr/>
        </p:nvPicPr>
        <p:blipFill rotWithShape="1">
          <a:blip r:embed="rId2">
            <a:extLst>
              <a:ext uri="{28A0092B-C50C-407E-A947-70E740481C1C}">
                <a14:useLocalDpi xmlns:a14="http://schemas.microsoft.com/office/drawing/2010/main" val="0"/>
              </a:ext>
            </a:extLst>
          </a:blip>
          <a:srcRect t="1907" r="2" b="1909"/>
          <a:stretch/>
        </p:blipFill>
        <p:spPr bwMode="auto">
          <a:xfrm>
            <a:off x="621675" y="623282"/>
            <a:ext cx="4030914" cy="2764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descr="A group of people posing for a photo&#10;&#10;Description automatically generated">
            <a:extLst>
              <a:ext uri="{FF2B5EF4-FFF2-40B4-BE49-F238E27FC236}">
                <a16:creationId xmlns:a16="http://schemas.microsoft.com/office/drawing/2014/main" id="{3ABCED2A-7A6B-074C-9D7F-0AB6F3AF2F01}"/>
              </a:ext>
            </a:extLst>
          </p:cNvPr>
          <p:cNvPicPr>
            <a:picLocks noChangeAspect="1"/>
          </p:cNvPicPr>
          <p:nvPr/>
        </p:nvPicPr>
        <p:blipFill rotWithShape="1">
          <a:blip r:embed="rId3">
            <a:extLst>
              <a:ext uri="{28A0092B-C50C-407E-A947-70E740481C1C}">
                <a14:useLocalDpi xmlns:a14="http://schemas.microsoft.com/office/drawing/2010/main" val="0"/>
              </a:ext>
            </a:extLst>
          </a:blip>
          <a:srcRect l="833" r="10590" b="-1"/>
          <a:stretch/>
        </p:blipFill>
        <p:spPr bwMode="auto">
          <a:xfrm>
            <a:off x="621675" y="3466572"/>
            <a:ext cx="4032621" cy="27645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Right Triangle 19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itle 1">
            <a:extLst>
              <a:ext uri="{FF2B5EF4-FFF2-40B4-BE49-F238E27FC236}">
                <a16:creationId xmlns:a16="http://schemas.microsoft.com/office/drawing/2014/main" id="{C5938E45-2BFD-6844-9932-CC0838081C08}"/>
              </a:ext>
            </a:extLst>
          </p:cNvPr>
          <p:cNvSpPr>
            <a:spLocks noGrp="1"/>
          </p:cNvSpPr>
          <p:nvPr>
            <p:ph type="title"/>
          </p:nvPr>
        </p:nvSpPr>
        <p:spPr>
          <a:xfrm>
            <a:off x="5078627" y="702648"/>
            <a:ext cx="6339015" cy="1597228"/>
          </a:xfrm>
        </p:spPr>
        <p:txBody>
          <a:bodyPr>
            <a:normAutofit/>
          </a:bodyPr>
          <a:lstStyle/>
          <a:p>
            <a:r>
              <a:rPr lang="en-US" altLang="en-US" sz="3600" b="1" dirty="0">
                <a:latin typeface="Century Gothic" panose="020B0502020202020204" pitchFamily="34" charset="0"/>
              </a:rPr>
              <a:t>A Wider Lens: A Painful Past</a:t>
            </a:r>
          </a:p>
        </p:txBody>
      </p:sp>
      <p:sp>
        <p:nvSpPr>
          <p:cNvPr id="38915" name="Content Placeholder 2">
            <a:extLst>
              <a:ext uri="{FF2B5EF4-FFF2-40B4-BE49-F238E27FC236}">
                <a16:creationId xmlns:a16="http://schemas.microsoft.com/office/drawing/2014/main" id="{A216CA1A-C868-D048-B78A-BB118DE6A946}"/>
              </a:ext>
            </a:extLst>
          </p:cNvPr>
          <p:cNvSpPr>
            <a:spLocks noGrp="1"/>
          </p:cNvSpPr>
          <p:nvPr>
            <p:ph idx="1"/>
          </p:nvPr>
        </p:nvSpPr>
        <p:spPr>
          <a:xfrm>
            <a:off x="5274264" y="2005570"/>
            <a:ext cx="5574968" cy="3468473"/>
          </a:xfrm>
        </p:spPr>
        <p:txBody>
          <a:bodyPr anchor="t">
            <a:normAutofit lnSpcReduction="10000"/>
          </a:bodyPr>
          <a:lstStyle/>
          <a:p>
            <a:r>
              <a:rPr lang="en-US" altLang="en-US" sz="1600" dirty="0">
                <a:latin typeface="Century Gothic" panose="020B0502020202020204" pitchFamily="34" charset="0"/>
              </a:rPr>
              <a:t>Kaiser included town of Vanport with 42,000 residents, most of which were African American who had moved to the Northwest for positions with the company. Most of Vanport was destroyed by flood in 1948.</a:t>
            </a:r>
          </a:p>
          <a:p>
            <a:r>
              <a:rPr lang="en-US" altLang="en-US" sz="1600" dirty="0">
                <a:latin typeface="Century Gothic" panose="020B0502020202020204" pitchFamily="34" charset="0"/>
              </a:rPr>
              <a:t>Brown v. Board of Education: a landmark 1954 Supreme Court case in which the justices ruled unanimously that racial segregation of children in public schools was unconstitutional. (Ruby Bridges with US Marshals)</a:t>
            </a:r>
          </a:p>
          <a:p>
            <a:r>
              <a:rPr lang="en-US" altLang="en-US" sz="1600" dirty="0">
                <a:latin typeface="Century Gothic" panose="020B0502020202020204" pitchFamily="34" charset="0"/>
              </a:rPr>
              <a:t>American Indian Boarding Schools-The federal government began sending Native Americans, First Nation, and Indigenous Peoples to off-reservation boarding schools in the 1870s, when the United States was still at war with Indians. (Warm Springs Agency Boarding School 1890)</a:t>
            </a:r>
          </a:p>
          <a:p>
            <a:pPr marL="457200" lvl="1" indent="0">
              <a:buNone/>
            </a:pPr>
            <a:endParaRPr lang="en-US" altLang="en-US" sz="1100" dirty="0"/>
          </a:p>
        </p:txBody>
      </p:sp>
    </p:spTree>
    <p:extLst>
      <p:ext uri="{BB962C8B-B14F-4D97-AF65-F5344CB8AC3E}">
        <p14:creationId xmlns:p14="http://schemas.microsoft.com/office/powerpoint/2010/main" val="3157929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8">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D5A14-016B-154A-A25D-F492962C9E1A}"/>
              </a:ext>
            </a:extLst>
          </p:cNvPr>
          <p:cNvSpPr>
            <a:spLocks noGrp="1"/>
          </p:cNvSpPr>
          <p:nvPr>
            <p:ph type="title"/>
          </p:nvPr>
        </p:nvSpPr>
        <p:spPr>
          <a:xfrm>
            <a:off x="251396" y="161486"/>
            <a:ext cx="5959712" cy="1325563"/>
          </a:xfrm>
        </p:spPr>
        <p:txBody>
          <a:bodyPr>
            <a:normAutofit fontScale="90000"/>
          </a:bodyPr>
          <a:lstStyle/>
          <a:p>
            <a:r>
              <a:rPr lang="en-US" sz="3100" b="1" dirty="0">
                <a:solidFill>
                  <a:schemeClr val="accent1"/>
                </a:solidFill>
                <a:latin typeface="Century Gothic" panose="020B0502020202020204" pitchFamily="34" charset="0"/>
              </a:rPr>
              <a:t>African American and Black American Leaders in Education</a:t>
            </a:r>
          </a:p>
        </p:txBody>
      </p:sp>
      <p:sp>
        <p:nvSpPr>
          <p:cNvPr id="31" name="Freeform: Shape 20">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DE5BDDC-6D74-A549-B46B-2B019AA795E1}"/>
              </a:ext>
            </a:extLst>
          </p:cNvPr>
          <p:cNvSpPr>
            <a:spLocks noGrp="1"/>
          </p:cNvSpPr>
          <p:nvPr>
            <p:ph idx="1"/>
          </p:nvPr>
        </p:nvSpPr>
        <p:spPr>
          <a:xfrm>
            <a:off x="534571" y="1632792"/>
            <a:ext cx="5393361" cy="5063721"/>
          </a:xfrm>
        </p:spPr>
        <p:txBody>
          <a:bodyPr>
            <a:noAutofit/>
          </a:bodyPr>
          <a:lstStyle/>
          <a:p>
            <a:r>
              <a:rPr lang="en-US" sz="1800" dirty="0">
                <a:latin typeface="Century Gothic" panose="020B0502020202020204" pitchFamily="34" charset="0"/>
              </a:rPr>
              <a:t>Mary McLeod Bethune (1875-1955) Helped to lead HBCUs</a:t>
            </a:r>
          </a:p>
          <a:p>
            <a:r>
              <a:rPr lang="en-US" sz="1800" dirty="0">
                <a:latin typeface="Century Gothic" panose="020B0502020202020204" pitchFamily="34" charset="0"/>
              </a:rPr>
              <a:t>Mary Church Terrell (1863-1954) Racial equity in early childhood education</a:t>
            </a:r>
          </a:p>
          <a:p>
            <a:r>
              <a:rPr lang="en-US" sz="1800" dirty="0">
                <a:latin typeface="Century Gothic" panose="020B0502020202020204" pitchFamily="34" charset="0"/>
              </a:rPr>
              <a:t>Marian Wright Edelman (1939- Civil Rights Activist and founder of the Children’s Defense Fund)</a:t>
            </a:r>
          </a:p>
          <a:p>
            <a:r>
              <a:rPr lang="en-US" sz="1800" dirty="0">
                <a:latin typeface="Century Gothic" panose="020B0502020202020204" pitchFamily="34" charset="0"/>
              </a:rPr>
              <a:t>Thurgood Marshall (US Supreme Court Justice)</a:t>
            </a:r>
          </a:p>
          <a:p>
            <a:r>
              <a:rPr lang="en-US" sz="1800" dirty="0">
                <a:latin typeface="Century Gothic" panose="020B0502020202020204" pitchFamily="34" charset="0"/>
              </a:rPr>
              <a:t>Nathan Hare: Black Studies Program</a:t>
            </a:r>
          </a:p>
          <a:p>
            <a:r>
              <a:rPr lang="en-US" sz="1800" dirty="0">
                <a:latin typeface="Century Gothic" panose="020B0502020202020204" pitchFamily="34" charset="0"/>
              </a:rPr>
              <a:t>Carter G. Woodson-Black History Month</a:t>
            </a:r>
          </a:p>
          <a:p>
            <a:r>
              <a:rPr lang="en-US" sz="1800" dirty="0">
                <a:latin typeface="Century Gothic" panose="020B0502020202020204" pitchFamily="34" charset="0"/>
              </a:rPr>
              <a:t>Fanny Jackson Coppin-Champion for Girls Education</a:t>
            </a:r>
          </a:p>
          <a:p>
            <a:r>
              <a:rPr lang="en-US" sz="1800" dirty="0">
                <a:latin typeface="Century Gothic" panose="020B0502020202020204" pitchFamily="34" charset="0"/>
              </a:rPr>
              <a:t>Aaron Lloyd Dixon-Nutritional Support for children</a:t>
            </a:r>
          </a:p>
          <a:p>
            <a:r>
              <a:rPr lang="en-US" sz="1800" dirty="0">
                <a:latin typeface="Century Gothic" panose="020B0502020202020204" pitchFamily="34" charset="0"/>
              </a:rPr>
              <a:t>Selena Sloan Butler-NPTA</a:t>
            </a:r>
          </a:p>
        </p:txBody>
      </p:sp>
      <p:sp>
        <p:nvSpPr>
          <p:cNvPr id="32" name="Oval 22">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4">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11" name="Picture 10" descr="A person wearing glasses and looking at the camera&#10;&#10;Description automatically generated">
            <a:extLst>
              <a:ext uri="{FF2B5EF4-FFF2-40B4-BE49-F238E27FC236}">
                <a16:creationId xmlns:a16="http://schemas.microsoft.com/office/drawing/2014/main" id="{6903234F-ACB9-894A-BE18-4EF9781056E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06774" y="2392776"/>
            <a:ext cx="1994157"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5" name="Picture 4" descr="A person posing for the camera&#10;&#10;Description automatically generated">
            <a:extLst>
              <a:ext uri="{FF2B5EF4-FFF2-40B4-BE49-F238E27FC236}">
                <a16:creationId xmlns:a16="http://schemas.microsoft.com/office/drawing/2014/main" id="{6EA6EA83-CC74-224C-9E6D-D459B015712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08504" y="558913"/>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4" name="Picture 13" descr="A picture containing text&#10;&#10;Description automatically generated">
            <a:extLst>
              <a:ext uri="{FF2B5EF4-FFF2-40B4-BE49-F238E27FC236}">
                <a16:creationId xmlns:a16="http://schemas.microsoft.com/office/drawing/2014/main" id="{6BDCB047-9B97-7048-A5BF-576F5AA6FCF3}"/>
              </a:ext>
            </a:extLst>
          </p:cNvPr>
          <p:cNvPicPr>
            <a:picLocks noChangeAspect="1"/>
          </p:cNvPicPr>
          <p:nvPr/>
        </p:nvPicPr>
        <p:blipFill>
          <a:blip r:embed="rId6"/>
          <a:stretch>
            <a:fillRect/>
          </a:stretch>
        </p:blipFill>
        <p:spPr>
          <a:xfrm>
            <a:off x="9508503" y="4328927"/>
            <a:ext cx="2533423" cy="1199452"/>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34" name="Arc 26">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2387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9C05D-3B82-3C4B-92FB-D79426ED3BE6}"/>
              </a:ext>
            </a:extLst>
          </p:cNvPr>
          <p:cNvSpPr>
            <a:spLocks noGrp="1"/>
          </p:cNvSpPr>
          <p:nvPr>
            <p:ph type="title"/>
          </p:nvPr>
        </p:nvSpPr>
        <p:spPr>
          <a:xfrm>
            <a:off x="838201" y="345810"/>
            <a:ext cx="4960945" cy="1325563"/>
          </a:xfrm>
        </p:spPr>
        <p:txBody>
          <a:bodyPr>
            <a:normAutofit/>
          </a:bodyPr>
          <a:lstStyle/>
          <a:p>
            <a:r>
              <a:rPr lang="en-US" sz="2800" b="1">
                <a:latin typeface="Century Gothic" panose="020B0502020202020204" pitchFamily="34" charset="0"/>
              </a:rPr>
              <a:t>Native American Leadership in Early Learning</a:t>
            </a:r>
          </a:p>
        </p:txBody>
      </p:sp>
      <p:sp>
        <p:nvSpPr>
          <p:cNvPr id="3" name="Content Placeholder 2">
            <a:extLst>
              <a:ext uri="{FF2B5EF4-FFF2-40B4-BE49-F238E27FC236}">
                <a16:creationId xmlns:a16="http://schemas.microsoft.com/office/drawing/2014/main" id="{776E4AE8-6FDA-E94C-9481-B1060788C55D}"/>
              </a:ext>
            </a:extLst>
          </p:cNvPr>
          <p:cNvSpPr>
            <a:spLocks noGrp="1"/>
          </p:cNvSpPr>
          <p:nvPr>
            <p:ph idx="1"/>
          </p:nvPr>
        </p:nvSpPr>
        <p:spPr>
          <a:xfrm>
            <a:off x="838201" y="1825624"/>
            <a:ext cx="4933462" cy="4599889"/>
          </a:xfrm>
        </p:spPr>
        <p:txBody>
          <a:bodyPr>
            <a:normAutofit/>
          </a:bodyPr>
          <a:lstStyle/>
          <a:p>
            <a:r>
              <a:rPr lang="en-US" sz="1500" dirty="0">
                <a:latin typeface="Century Gothic" panose="020B0502020202020204" pitchFamily="34" charset="0"/>
              </a:rPr>
              <a:t>Reclaiming history, tradition, voice, and representation</a:t>
            </a:r>
          </a:p>
          <a:p>
            <a:r>
              <a:rPr lang="en-US" sz="1500" dirty="0">
                <a:latin typeface="Century Gothic" panose="020B0502020202020204" pitchFamily="34" charset="0"/>
              </a:rPr>
              <a:t>Reconciling painful past and impact on health, social, cultural, and economic well-being</a:t>
            </a:r>
          </a:p>
          <a:p>
            <a:r>
              <a:rPr lang="en-US" sz="1500" dirty="0">
                <a:latin typeface="Century Gothic" panose="020B0502020202020204" pitchFamily="34" charset="0"/>
              </a:rPr>
              <a:t>Meriam Report (1928) led to (slow) shift in Indian education toward progressive and culturally responsive practices</a:t>
            </a:r>
          </a:p>
          <a:p>
            <a:r>
              <a:rPr lang="en-US" sz="1500" dirty="0">
                <a:latin typeface="Century Gothic" panose="020B0502020202020204" pitchFamily="34" charset="0"/>
              </a:rPr>
              <a:t>1972 Office of Indian Education established and required involvement of families and tribal leaders in setting policies and practices</a:t>
            </a:r>
          </a:p>
          <a:p>
            <a:r>
              <a:rPr lang="en-US" sz="1500" dirty="0">
                <a:latin typeface="Century Gothic" panose="020B0502020202020204" pitchFamily="34" charset="0"/>
              </a:rPr>
              <a:t>Debbie Reese of </a:t>
            </a:r>
            <a:r>
              <a:rPr lang="en-US" sz="1500" dirty="0" err="1">
                <a:latin typeface="Century Gothic" panose="020B0502020202020204" pitchFamily="34" charset="0"/>
              </a:rPr>
              <a:t>Nambé</a:t>
            </a:r>
            <a:r>
              <a:rPr lang="en-US" sz="1500" dirty="0">
                <a:latin typeface="Century Gothic" panose="020B0502020202020204" pitchFamily="34" charset="0"/>
              </a:rPr>
              <a:t> Pueblo established AICL: American Indians in Children’s Literature (</a:t>
            </a:r>
            <a:r>
              <a:rPr lang="en-US" sz="1500" dirty="0">
                <a:latin typeface="Century Gothic" panose="020B0502020202020204" pitchFamily="34" charset="0"/>
                <a:hlinkClick r:id="rId2"/>
              </a:rPr>
              <a:t>https://americanindiansinchildrensliterature.blogspot.com/</a:t>
            </a:r>
            <a:r>
              <a:rPr lang="en-US" sz="1500" dirty="0">
                <a:latin typeface="Century Gothic" panose="020B0502020202020204" pitchFamily="34" charset="0"/>
              </a:rPr>
              <a:t>)</a:t>
            </a:r>
          </a:p>
          <a:p>
            <a:r>
              <a:rPr lang="en-US" sz="1500" dirty="0">
                <a:latin typeface="Century Gothic" panose="020B0502020202020204" pitchFamily="34" charset="0"/>
              </a:rPr>
              <a:t>Local leaders, such as Valerie </a:t>
            </a:r>
            <a:r>
              <a:rPr lang="en-US" sz="1500" dirty="0" err="1">
                <a:latin typeface="Century Gothic" panose="020B0502020202020204" pitchFamily="34" charset="0"/>
              </a:rPr>
              <a:t>Switzler</a:t>
            </a:r>
            <a:r>
              <a:rPr lang="en-US" sz="1500" dirty="0">
                <a:latin typeface="Century Gothic" panose="020B0502020202020204" pitchFamily="34" charset="0"/>
              </a:rPr>
              <a:t> of Warm Springs, have been recognized for bringing critical focus to Native language studies and Land Acknowledgement practices.</a:t>
            </a:r>
          </a:p>
          <a:p>
            <a:endParaRPr lang="en-US" sz="1500" dirty="0">
              <a:latin typeface="Century Gothic" panose="020B0502020202020204" pitchFamily="34" charset="0"/>
            </a:endParaRPr>
          </a:p>
        </p:txBody>
      </p:sp>
      <p:pic>
        <p:nvPicPr>
          <p:cNvPr id="5" name="Picture 4" descr="A person standing in front of a window&#10;&#10;Description automatically generated">
            <a:extLst>
              <a:ext uri="{FF2B5EF4-FFF2-40B4-BE49-F238E27FC236}">
                <a16:creationId xmlns:a16="http://schemas.microsoft.com/office/drawing/2014/main" id="{08E1E0FF-411F-E743-BED7-1199DF2854FF}"/>
              </a:ext>
            </a:extLst>
          </p:cNvPr>
          <p:cNvPicPr>
            <a:picLocks noChangeAspect="1"/>
          </p:cNvPicPr>
          <p:nvPr/>
        </p:nvPicPr>
        <p:blipFill rotWithShape="1">
          <a:blip r:embed="rId3"/>
          <a:srcRect t="86" r="1" b="28603"/>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30" name="Arc 2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picture containing outdoor, grass, building, sport&#10;&#10;Description automatically generated">
            <a:extLst>
              <a:ext uri="{FF2B5EF4-FFF2-40B4-BE49-F238E27FC236}">
                <a16:creationId xmlns:a16="http://schemas.microsoft.com/office/drawing/2014/main" id="{0B890B86-E301-E541-88E3-BBD84C8A266A}"/>
              </a:ext>
            </a:extLst>
          </p:cNvPr>
          <p:cNvPicPr>
            <a:picLocks noChangeAspect="1"/>
          </p:cNvPicPr>
          <p:nvPr/>
        </p:nvPicPr>
        <p:blipFill rotWithShape="1">
          <a:blip r:embed="rId4"/>
          <a:srcRect l="7716" r="4" b="4"/>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9" name="Picture 8" descr="A person smiling for the camera&#10;&#10;Description automatically generated">
            <a:extLst>
              <a:ext uri="{FF2B5EF4-FFF2-40B4-BE49-F238E27FC236}">
                <a16:creationId xmlns:a16="http://schemas.microsoft.com/office/drawing/2014/main" id="{85120196-E921-534C-8D35-82C87CA2CC97}"/>
              </a:ext>
            </a:extLst>
          </p:cNvPr>
          <p:cNvPicPr>
            <a:picLocks noChangeAspect="1"/>
          </p:cNvPicPr>
          <p:nvPr/>
        </p:nvPicPr>
        <p:blipFill rotWithShape="1">
          <a:blip r:embed="rId5"/>
          <a:srcRect l="17738" r="16314" b="-2"/>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419429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F8BDD51-BD45-4DC8-AFA3-6C46C4D89453}"/>
              </a:ext>
            </a:extLst>
          </p:cNvPr>
          <p:cNvSpPr>
            <a:spLocks noGrp="1"/>
          </p:cNvSpPr>
          <p:nvPr>
            <p:ph idx="1"/>
          </p:nvPr>
        </p:nvSpPr>
        <p:spPr>
          <a:xfrm>
            <a:off x="282388" y="149073"/>
            <a:ext cx="10515600" cy="4351338"/>
          </a:xfrm>
        </p:spPr>
        <p:txBody>
          <a:bodyPr/>
          <a:lstStyle/>
          <a:p>
            <a:pPr marL="0" indent="0">
              <a:buNone/>
            </a:pPr>
            <a:r>
              <a:rPr lang="en-US" b="1" dirty="0"/>
              <a:t>Purpose: </a:t>
            </a:r>
            <a:r>
              <a:rPr lang="en-US" dirty="0"/>
              <a:t>To acknowledge someone is to say, "I see you. You are significant." The purpose of a land acknowledgement is to recognize and pay respect to the original inhabitants of a specific region. It is an opportunity to express gratitude and appreciation to those whose territory you exist in.</a:t>
            </a:r>
          </a:p>
        </p:txBody>
      </p:sp>
      <p:pic>
        <p:nvPicPr>
          <p:cNvPr id="6" name="Picture 5">
            <a:extLst>
              <a:ext uri="{FF2B5EF4-FFF2-40B4-BE49-F238E27FC236}">
                <a16:creationId xmlns:a16="http://schemas.microsoft.com/office/drawing/2014/main" id="{CAC6E889-C702-442E-A153-3E6586095F5C}"/>
              </a:ext>
            </a:extLst>
          </p:cNvPr>
          <p:cNvPicPr>
            <a:picLocks noChangeAspect="1"/>
          </p:cNvPicPr>
          <p:nvPr/>
        </p:nvPicPr>
        <p:blipFill>
          <a:blip r:embed="rId2"/>
          <a:stretch>
            <a:fillRect/>
          </a:stretch>
        </p:blipFill>
        <p:spPr>
          <a:xfrm>
            <a:off x="71718" y="2962835"/>
            <a:ext cx="12048564" cy="2757812"/>
          </a:xfrm>
          <a:prstGeom prst="rect">
            <a:avLst/>
          </a:prstGeom>
          <a:solidFill>
            <a:schemeClr val="accent1">
              <a:lumMod val="40000"/>
              <a:lumOff val="60000"/>
            </a:schemeClr>
          </a:solidFill>
        </p:spPr>
      </p:pic>
    </p:spTree>
    <p:extLst>
      <p:ext uri="{BB962C8B-B14F-4D97-AF65-F5344CB8AC3E}">
        <p14:creationId xmlns:p14="http://schemas.microsoft.com/office/powerpoint/2010/main" val="2905777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7484C-835F-B44E-B1DF-B0621766A13B}"/>
              </a:ext>
            </a:extLst>
          </p:cNvPr>
          <p:cNvSpPr>
            <a:spLocks noGrp="1"/>
          </p:cNvSpPr>
          <p:nvPr>
            <p:ph type="title"/>
          </p:nvPr>
        </p:nvSpPr>
        <p:spPr>
          <a:xfrm>
            <a:off x="249651" y="178393"/>
            <a:ext cx="5636543" cy="698938"/>
          </a:xfrm>
        </p:spPr>
        <p:txBody>
          <a:bodyPr>
            <a:normAutofit/>
          </a:bodyPr>
          <a:lstStyle/>
          <a:p>
            <a:r>
              <a:rPr lang="en-US" sz="3200" b="1" dirty="0">
                <a:solidFill>
                  <a:schemeClr val="accent1"/>
                </a:solidFill>
                <a:latin typeface="Century Gothic" panose="020B0502020202020204" pitchFamily="34" charset="0"/>
              </a:rPr>
              <a:t>Latinx Leaders in Education</a:t>
            </a:r>
          </a:p>
        </p:txBody>
      </p:sp>
      <p:sp>
        <p:nvSpPr>
          <p:cNvPr id="3" name="Content Placeholder 2">
            <a:extLst>
              <a:ext uri="{FF2B5EF4-FFF2-40B4-BE49-F238E27FC236}">
                <a16:creationId xmlns:a16="http://schemas.microsoft.com/office/drawing/2014/main" id="{EFD3EF1C-1FB8-C14F-96E0-FE47BE1C4821}"/>
              </a:ext>
            </a:extLst>
          </p:cNvPr>
          <p:cNvSpPr>
            <a:spLocks noGrp="1"/>
          </p:cNvSpPr>
          <p:nvPr>
            <p:ph idx="1"/>
          </p:nvPr>
        </p:nvSpPr>
        <p:spPr>
          <a:xfrm>
            <a:off x="394543" y="877331"/>
            <a:ext cx="4933462" cy="5802276"/>
          </a:xfrm>
        </p:spPr>
        <p:txBody>
          <a:bodyPr>
            <a:noAutofit/>
          </a:bodyPr>
          <a:lstStyle/>
          <a:p>
            <a:r>
              <a:rPr lang="en-US" sz="1800" dirty="0">
                <a:latin typeface="Century Gothic" panose="020B0502020202020204" pitchFamily="34" charset="0"/>
              </a:rPr>
              <a:t>Pura </a:t>
            </a:r>
            <a:r>
              <a:rPr lang="en-US" sz="1800" dirty="0" err="1">
                <a:latin typeface="Century Gothic" panose="020B0502020202020204" pitchFamily="34" charset="0"/>
              </a:rPr>
              <a:t>Belpré</a:t>
            </a:r>
            <a:r>
              <a:rPr lang="en-US" sz="1800" dirty="0">
                <a:latin typeface="Century Gothic" panose="020B0502020202020204" pitchFamily="34" charset="0"/>
              </a:rPr>
              <a:t>-Immigrated from Puerto Rico in 1920 and began working with the New York Public Library where she established first bilingual literature programs (ALA honors her work every year)</a:t>
            </a:r>
          </a:p>
          <a:p>
            <a:r>
              <a:rPr lang="en-US" sz="1800" dirty="0">
                <a:latin typeface="Century Gothic" panose="020B0502020202020204" pitchFamily="34" charset="0"/>
              </a:rPr>
              <a:t>Sylvia Mendez (Mendez v. Westminster, 1947) led to desegregation in California school system and paved the way for Brown v. Board of Education </a:t>
            </a:r>
          </a:p>
          <a:p>
            <a:r>
              <a:rPr lang="en-US" sz="1800" dirty="0">
                <a:latin typeface="Century Gothic" panose="020B0502020202020204" pitchFamily="34" charset="0"/>
              </a:rPr>
              <a:t>Dr. Eugene Garcia-Center for Applied Linguistics with focus on bilingual education and rights</a:t>
            </a:r>
          </a:p>
          <a:p>
            <a:r>
              <a:rPr lang="en-US" sz="1800" dirty="0">
                <a:latin typeface="Century Gothic" panose="020B0502020202020204" pitchFamily="34" charset="0"/>
              </a:rPr>
              <a:t>Delia </a:t>
            </a:r>
            <a:r>
              <a:rPr lang="en-US" sz="1800" dirty="0" err="1">
                <a:latin typeface="Century Gothic" panose="020B0502020202020204" pitchFamily="34" charset="0"/>
              </a:rPr>
              <a:t>Pompa</a:t>
            </a:r>
            <a:r>
              <a:rPr lang="en-US" sz="1800" dirty="0">
                <a:latin typeface="Century Gothic" panose="020B0502020202020204" pitchFamily="34" charset="0"/>
              </a:rPr>
              <a:t>-Migration Policy Institute with a focus on immigrant rights and access</a:t>
            </a:r>
          </a:p>
          <a:p>
            <a:r>
              <a:rPr lang="en-US" sz="1800" dirty="0">
                <a:latin typeface="Century Gothic" panose="020B0502020202020204" pitchFamily="34" charset="0"/>
              </a:rPr>
              <a:t>Dr. Pedro </a:t>
            </a:r>
            <a:r>
              <a:rPr lang="en-US" sz="1800" dirty="0" err="1">
                <a:latin typeface="Century Gothic" panose="020B0502020202020204" pitchFamily="34" charset="0"/>
              </a:rPr>
              <a:t>Noguera</a:t>
            </a:r>
            <a:r>
              <a:rPr lang="en-US" sz="1800" dirty="0">
                <a:latin typeface="Century Gothic" panose="020B0502020202020204" pitchFamily="34" charset="0"/>
              </a:rPr>
              <a:t>-Dir. Center of Transformation of Schools at UCLA with a focus on education, social justice, and public policy</a:t>
            </a:r>
          </a:p>
        </p:txBody>
      </p:sp>
      <p:pic>
        <p:nvPicPr>
          <p:cNvPr id="12" name="Picture 11" descr="A person wearing a suit and tie smiling at the camera&#10;&#10;Description automatically generated">
            <a:extLst>
              <a:ext uri="{FF2B5EF4-FFF2-40B4-BE49-F238E27FC236}">
                <a16:creationId xmlns:a16="http://schemas.microsoft.com/office/drawing/2014/main" id="{8D476951-6D1D-D544-A07A-B5C080814A7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7167" r="1" b="6587"/>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2" name="Arc 2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group of people wearing costumes&#10;&#10;Description automatically generated">
            <a:extLst>
              <a:ext uri="{FF2B5EF4-FFF2-40B4-BE49-F238E27FC236}">
                <a16:creationId xmlns:a16="http://schemas.microsoft.com/office/drawing/2014/main" id="{DA309EE1-61FD-5646-A811-8B13404327E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 b="31853"/>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8" name="Picture 7" descr="A person smiling for the camera&#10;&#10;Description automatically generated">
            <a:extLst>
              <a:ext uri="{FF2B5EF4-FFF2-40B4-BE49-F238E27FC236}">
                <a16:creationId xmlns:a16="http://schemas.microsoft.com/office/drawing/2014/main" id="{1D32EDEF-F2F6-F340-A166-C85F2AE0313C}"/>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9315" r="4" b="4"/>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419839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4C362D5-777B-914C-95F7-A245159B5199}"/>
              </a:ext>
            </a:extLst>
          </p:cNvPr>
          <p:cNvSpPr>
            <a:spLocks noGrp="1"/>
          </p:cNvSpPr>
          <p:nvPr>
            <p:ph type="title"/>
          </p:nvPr>
        </p:nvSpPr>
        <p:spPr>
          <a:xfrm>
            <a:off x="519545" y="621792"/>
            <a:ext cx="5181503" cy="5504688"/>
          </a:xfrm>
        </p:spPr>
        <p:txBody>
          <a:bodyPr>
            <a:normAutofit/>
          </a:bodyPr>
          <a:lstStyle/>
          <a:p>
            <a:r>
              <a:rPr lang="en-US" altLang="en-US" sz="4800" b="1" dirty="0">
                <a:latin typeface="Century Gothic" panose="020B0502020202020204" pitchFamily="34" charset="0"/>
              </a:rPr>
              <a:t>Enduring and Often Controversial questions:</a:t>
            </a:r>
          </a:p>
        </p:txBody>
      </p:sp>
      <p:sp>
        <p:nvSpPr>
          <p:cNvPr id="73" name="Rectangle 72">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7893" name="Content Placeholder 2">
            <a:extLst>
              <a:ext uri="{FF2B5EF4-FFF2-40B4-BE49-F238E27FC236}">
                <a16:creationId xmlns:a16="http://schemas.microsoft.com/office/drawing/2014/main" id="{DAFBE377-38C8-46B4-AEEF-DC23F2DF0930}"/>
              </a:ext>
            </a:extLst>
          </p:cNvPr>
          <p:cNvGraphicFramePr>
            <a:graphicFrameLocks noGrp="1"/>
          </p:cNvGraphicFramePr>
          <p:nvPr>
            <p:ph idx="1"/>
            <p:extLst>
              <p:ext uri="{D42A27DB-BD31-4B8C-83A1-F6EECF244321}">
                <p14:modId xmlns:p14="http://schemas.microsoft.com/office/powerpoint/2010/main" val="1672969852"/>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6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6CE3FF-8A34-F84B-8BB9-93D42F39D999}"/>
              </a:ext>
            </a:extLst>
          </p:cNvPr>
          <p:cNvSpPr>
            <a:spLocks noGrp="1"/>
          </p:cNvSpPr>
          <p:nvPr>
            <p:ph type="title"/>
          </p:nvPr>
        </p:nvSpPr>
        <p:spPr>
          <a:xfrm>
            <a:off x="640079" y="2053641"/>
            <a:ext cx="3669161" cy="2760098"/>
          </a:xfrm>
        </p:spPr>
        <p:txBody>
          <a:bodyPr>
            <a:normAutofit/>
          </a:bodyPr>
          <a:lstStyle/>
          <a:p>
            <a:r>
              <a:rPr lang="en-US">
                <a:solidFill>
                  <a:srgbClr val="FFFFFF"/>
                </a:solidFill>
              </a:rPr>
              <a:t>Early Childhood Education has a rich history</a:t>
            </a:r>
          </a:p>
        </p:txBody>
      </p:sp>
      <p:sp>
        <p:nvSpPr>
          <p:cNvPr id="3" name="Content Placeholder 2">
            <a:extLst>
              <a:ext uri="{FF2B5EF4-FFF2-40B4-BE49-F238E27FC236}">
                <a16:creationId xmlns:a16="http://schemas.microsoft.com/office/drawing/2014/main" id="{9AD48333-8236-5747-B5D9-3707B8F02C0A}"/>
              </a:ext>
            </a:extLst>
          </p:cNvPr>
          <p:cNvSpPr>
            <a:spLocks noGrp="1"/>
          </p:cNvSpPr>
          <p:nvPr>
            <p:ph idx="1"/>
          </p:nvPr>
        </p:nvSpPr>
        <p:spPr>
          <a:xfrm>
            <a:off x="6090574" y="801866"/>
            <a:ext cx="5306084" cy="5833712"/>
          </a:xfrm>
        </p:spPr>
        <p:txBody>
          <a:bodyPr anchor="ctr">
            <a:normAutofit fontScale="92500"/>
          </a:bodyPr>
          <a:lstStyle/>
          <a:p>
            <a:r>
              <a:rPr lang="en-US" sz="2400" dirty="0">
                <a:solidFill>
                  <a:srgbClr val="000000"/>
                </a:solidFill>
                <a:latin typeface="Century Gothic" panose="020B0502020202020204" pitchFamily="34" charset="0"/>
              </a:rPr>
              <a:t>By looking at trends and areas of interest, we see connections between what was relevant 150 years ago and what is important currently.</a:t>
            </a:r>
          </a:p>
          <a:p>
            <a:r>
              <a:rPr lang="en-US" sz="2400" dirty="0">
                <a:solidFill>
                  <a:srgbClr val="000000"/>
                </a:solidFill>
                <a:latin typeface="Century Gothic" panose="020B0502020202020204" pitchFamily="34" charset="0"/>
              </a:rPr>
              <a:t>Pervasive questions and topics:</a:t>
            </a:r>
          </a:p>
          <a:p>
            <a:pPr lvl="1"/>
            <a:r>
              <a:rPr lang="en-US" dirty="0">
                <a:solidFill>
                  <a:srgbClr val="000000"/>
                </a:solidFill>
                <a:latin typeface="Century Gothic" panose="020B0502020202020204" pitchFamily="34" charset="0"/>
              </a:rPr>
              <a:t>What are the goals for children’s learning and development?</a:t>
            </a:r>
          </a:p>
          <a:p>
            <a:pPr lvl="1"/>
            <a:r>
              <a:rPr lang="en-US" dirty="0">
                <a:solidFill>
                  <a:srgbClr val="000000"/>
                </a:solidFill>
                <a:latin typeface="Century Gothic" panose="020B0502020202020204" pitchFamily="34" charset="0"/>
              </a:rPr>
              <a:t>What types of environments and materials are most meaningful?</a:t>
            </a:r>
          </a:p>
          <a:p>
            <a:pPr lvl="1"/>
            <a:r>
              <a:rPr lang="en-US" dirty="0">
                <a:solidFill>
                  <a:srgbClr val="000000"/>
                </a:solidFill>
                <a:latin typeface="Century Gothic" panose="020B0502020202020204" pitchFamily="34" charset="0"/>
              </a:rPr>
              <a:t>How should we teach children?</a:t>
            </a:r>
          </a:p>
          <a:p>
            <a:pPr lvl="1"/>
            <a:r>
              <a:rPr lang="en-US" dirty="0">
                <a:solidFill>
                  <a:srgbClr val="000000"/>
                </a:solidFill>
                <a:latin typeface="Century Gothic" panose="020B0502020202020204" pitchFamily="34" charset="0"/>
              </a:rPr>
              <a:t>What is the role of teachers?</a:t>
            </a:r>
          </a:p>
          <a:p>
            <a:pPr lvl="1"/>
            <a:r>
              <a:rPr lang="en-US" dirty="0">
                <a:solidFill>
                  <a:srgbClr val="000000"/>
                </a:solidFill>
                <a:latin typeface="Century Gothic" panose="020B0502020202020204" pitchFamily="34" charset="0"/>
              </a:rPr>
              <a:t>How do we involve families?</a:t>
            </a:r>
          </a:p>
          <a:p>
            <a:pPr lvl="1"/>
            <a:r>
              <a:rPr lang="en-US" dirty="0">
                <a:solidFill>
                  <a:srgbClr val="000000"/>
                </a:solidFill>
                <a:latin typeface="Century Gothic" panose="020B0502020202020204" pitchFamily="34" charset="0"/>
              </a:rPr>
              <a:t>What does a teacher need to know in order to teach?</a:t>
            </a:r>
          </a:p>
        </p:txBody>
      </p:sp>
    </p:spTree>
    <p:extLst>
      <p:ext uri="{BB962C8B-B14F-4D97-AF65-F5344CB8AC3E}">
        <p14:creationId xmlns:p14="http://schemas.microsoft.com/office/powerpoint/2010/main" val="2318587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mall child sitting on a table&#10;&#10;Description automatically generated">
            <a:extLst>
              <a:ext uri="{FF2B5EF4-FFF2-40B4-BE49-F238E27FC236}">
                <a16:creationId xmlns:a16="http://schemas.microsoft.com/office/drawing/2014/main" id="{70A35992-DD61-224A-B54F-6E2DCD7D075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 b="7132"/>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8" name="Picture 7" descr="A picture containing colorful, indoor, colored, toy&#10;&#10;Description automatically generated">
            <a:extLst>
              <a:ext uri="{FF2B5EF4-FFF2-40B4-BE49-F238E27FC236}">
                <a16:creationId xmlns:a16="http://schemas.microsoft.com/office/drawing/2014/main" id="{A71A2F1C-4212-6E43-AD4F-2DB92F91CEE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8381" r="11112"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Picture 4" descr="A picture containing person, outdoor, grass, sitting&#10;&#10;Description automatically generated">
            <a:extLst>
              <a:ext uri="{FF2B5EF4-FFF2-40B4-BE49-F238E27FC236}">
                <a16:creationId xmlns:a16="http://schemas.microsoft.com/office/drawing/2014/main" id="{1A90A18C-D54F-2841-A641-6E9FAE1CC01E}"/>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1665" r="-1" b="-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9" name="Freeform: Shape 18">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18CCD7-77FA-E145-8D7D-784D1D9C65E1}"/>
              </a:ext>
            </a:extLst>
          </p:cNvPr>
          <p:cNvSpPr>
            <a:spLocks noGrp="1"/>
          </p:cNvSpPr>
          <p:nvPr>
            <p:ph type="title"/>
          </p:nvPr>
        </p:nvSpPr>
        <p:spPr>
          <a:xfrm>
            <a:off x="448056" y="685800"/>
            <a:ext cx="4922338" cy="1325563"/>
          </a:xfrm>
        </p:spPr>
        <p:txBody>
          <a:bodyPr>
            <a:normAutofit/>
          </a:bodyPr>
          <a:lstStyle/>
          <a:p>
            <a:r>
              <a:rPr lang="en-US" sz="3400" b="1" dirty="0">
                <a:latin typeface="Century Gothic" panose="020B0502020202020204" pitchFamily="34" charset="0"/>
              </a:rPr>
              <a:t>Lessons from the past</a:t>
            </a:r>
          </a:p>
        </p:txBody>
      </p:sp>
      <p:sp>
        <p:nvSpPr>
          <p:cNvPr id="23" name="Rectangle 22">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069E355-4AF2-4D43-B5BB-12B92BC8EF02}"/>
              </a:ext>
            </a:extLst>
          </p:cNvPr>
          <p:cNvSpPr>
            <a:spLocks noGrp="1"/>
          </p:cNvSpPr>
          <p:nvPr>
            <p:ph idx="1"/>
          </p:nvPr>
        </p:nvSpPr>
        <p:spPr>
          <a:xfrm>
            <a:off x="448056" y="2514600"/>
            <a:ext cx="4922338" cy="3666744"/>
          </a:xfrm>
        </p:spPr>
        <p:txBody>
          <a:bodyPr>
            <a:normAutofit/>
          </a:bodyPr>
          <a:lstStyle/>
          <a:p>
            <a:r>
              <a:rPr lang="en-US" sz="2000" dirty="0">
                <a:latin typeface="Century Gothic" panose="020B0502020202020204" pitchFamily="34" charset="0"/>
              </a:rPr>
              <a:t>Intentional teaching requires the knowledge and confidence to recognize the </a:t>
            </a:r>
            <a:r>
              <a:rPr lang="en-US" sz="2000" b="1" dirty="0">
                <a:solidFill>
                  <a:schemeClr val="accent1"/>
                </a:solidFill>
                <a:latin typeface="Century Gothic" panose="020B0502020202020204" pitchFamily="34" charset="0"/>
              </a:rPr>
              <a:t>why</a:t>
            </a:r>
            <a:r>
              <a:rPr lang="en-US" sz="2000" dirty="0">
                <a:latin typeface="Century Gothic" panose="020B0502020202020204" pitchFamily="34" charset="0"/>
              </a:rPr>
              <a:t> guiding the </a:t>
            </a:r>
            <a:r>
              <a:rPr lang="en-US" sz="2000" b="1" dirty="0">
                <a:solidFill>
                  <a:schemeClr val="accent1"/>
                </a:solidFill>
                <a:latin typeface="Century Gothic" panose="020B0502020202020204" pitchFamily="34" charset="0"/>
              </a:rPr>
              <a:t>what.</a:t>
            </a:r>
          </a:p>
          <a:p>
            <a:r>
              <a:rPr lang="en-US" sz="2000" dirty="0">
                <a:latin typeface="Century Gothic" panose="020B0502020202020204" pitchFamily="34" charset="0"/>
              </a:rPr>
              <a:t>Developmentally appropriate and culturally responsive practices mean that we remember the </a:t>
            </a:r>
            <a:r>
              <a:rPr lang="en-US" sz="2000" b="1" dirty="0">
                <a:solidFill>
                  <a:schemeClr val="accent1"/>
                </a:solidFill>
                <a:latin typeface="Century Gothic" panose="020B0502020202020204" pitchFamily="34" charset="0"/>
              </a:rPr>
              <a:t>who</a:t>
            </a:r>
            <a:r>
              <a:rPr lang="en-US" sz="2000" dirty="0">
                <a:latin typeface="Century Gothic" panose="020B0502020202020204" pitchFamily="34" charset="0"/>
              </a:rPr>
              <a:t>, the children and families in our care.</a:t>
            </a:r>
          </a:p>
          <a:p>
            <a:endParaRPr lang="en-US" sz="2000" dirty="0"/>
          </a:p>
        </p:txBody>
      </p:sp>
    </p:spTree>
    <p:extLst>
      <p:ext uri="{BB962C8B-B14F-4D97-AF65-F5344CB8AC3E}">
        <p14:creationId xmlns:p14="http://schemas.microsoft.com/office/powerpoint/2010/main" val="3443529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DD141-EB10-B945-8198-8CEDBC0F3E0C}"/>
              </a:ext>
            </a:extLst>
          </p:cNvPr>
          <p:cNvSpPr>
            <a:spLocks noGrp="1"/>
          </p:cNvSpPr>
          <p:nvPr>
            <p:ph type="title"/>
          </p:nvPr>
        </p:nvSpPr>
        <p:spPr>
          <a:xfrm>
            <a:off x="589560" y="447562"/>
            <a:ext cx="4921554" cy="1536686"/>
          </a:xfrm>
        </p:spPr>
        <p:txBody>
          <a:bodyPr anchor="ctr">
            <a:normAutofit/>
          </a:bodyPr>
          <a:lstStyle/>
          <a:p>
            <a:r>
              <a:rPr lang="en-US" sz="3100" b="1" dirty="0">
                <a:solidFill>
                  <a:schemeClr val="accent1"/>
                </a:solidFill>
                <a:latin typeface="Century Gothic" panose="020B0502020202020204" pitchFamily="34" charset="0"/>
              </a:rPr>
              <a:t>Looking ahead: “Influential Thinker” assignment</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E98B26-2612-A84F-BB79-B8CBE9919256}"/>
              </a:ext>
            </a:extLst>
          </p:cNvPr>
          <p:cNvSpPr>
            <a:spLocks noGrp="1"/>
          </p:cNvSpPr>
          <p:nvPr>
            <p:ph idx="1"/>
          </p:nvPr>
        </p:nvSpPr>
        <p:spPr>
          <a:xfrm>
            <a:off x="590719" y="2330505"/>
            <a:ext cx="4559425" cy="3979585"/>
          </a:xfrm>
        </p:spPr>
        <p:txBody>
          <a:bodyPr anchor="ctr">
            <a:normAutofit/>
          </a:bodyPr>
          <a:lstStyle/>
          <a:p>
            <a:r>
              <a:rPr lang="en-US" sz="2000" dirty="0">
                <a:latin typeface="Century Gothic" panose="020B0502020202020204" pitchFamily="34" charset="0"/>
              </a:rPr>
              <a:t>Consider a deeper dive into one of the individuals you’ve heard about this week.</a:t>
            </a:r>
          </a:p>
          <a:p>
            <a:r>
              <a:rPr lang="en-US" sz="2000" dirty="0">
                <a:latin typeface="Century Gothic" panose="020B0502020202020204" pitchFamily="34" charset="0"/>
              </a:rPr>
              <a:t>Challenge yourself to go beyond a name already well-known.</a:t>
            </a:r>
          </a:p>
          <a:p>
            <a:r>
              <a:rPr lang="en-US" sz="2000" dirty="0">
                <a:latin typeface="Century Gothic" panose="020B0502020202020204" pitchFamily="34" charset="0"/>
              </a:rPr>
              <a:t>Be a part of a more inclusive history!</a:t>
            </a:r>
          </a:p>
          <a:p>
            <a:r>
              <a:rPr lang="en-US" sz="2000" dirty="0">
                <a:latin typeface="Century Gothic" panose="020B0502020202020204" pitchFamily="34" charset="0"/>
              </a:rPr>
              <a:t>Focus is on impact and influence of ideas and contributions.</a:t>
            </a:r>
          </a:p>
          <a:p>
            <a:r>
              <a:rPr lang="en-US" sz="2000" dirty="0">
                <a:latin typeface="Century Gothic" panose="020B0502020202020204" pitchFamily="34" charset="0"/>
              </a:rPr>
              <a:t>Highlight how individual inspires your own thinking and journey as an educator.</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ck of books&#10;&#10;Description automatically generated">
            <a:extLst>
              <a:ext uri="{FF2B5EF4-FFF2-40B4-BE49-F238E27FC236}">
                <a16:creationId xmlns:a16="http://schemas.microsoft.com/office/drawing/2014/main" id="{EEEEB503-542E-474B-B6E1-47FD9E59D36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758" r="23385" b="1"/>
          <a:stretch/>
        </p:blipFill>
        <p:spPr>
          <a:xfrm>
            <a:off x="5977788" y="799352"/>
            <a:ext cx="5425410" cy="5259296"/>
          </a:xfrm>
          <a:prstGeom prst="rect">
            <a:avLst/>
          </a:prstGeom>
        </p:spPr>
      </p:pic>
    </p:spTree>
    <p:extLst>
      <p:ext uri="{BB962C8B-B14F-4D97-AF65-F5344CB8AC3E}">
        <p14:creationId xmlns:p14="http://schemas.microsoft.com/office/powerpoint/2010/main" val="2865276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D6F8-F75E-084D-998D-C49AAF778035}"/>
              </a:ext>
            </a:extLst>
          </p:cNvPr>
          <p:cNvSpPr>
            <a:spLocks noGrp="1"/>
          </p:cNvSpPr>
          <p:nvPr>
            <p:ph type="title"/>
          </p:nvPr>
        </p:nvSpPr>
        <p:spPr/>
        <p:txBody>
          <a:bodyPr/>
          <a:lstStyle/>
          <a:p>
            <a:r>
              <a:rPr lang="en-US" b="1" dirty="0">
                <a:latin typeface="Century Gothic" panose="020B0502020202020204" pitchFamily="34" charset="0"/>
              </a:rPr>
              <a:t>What’s happening next week?</a:t>
            </a:r>
          </a:p>
        </p:txBody>
      </p:sp>
      <p:graphicFrame>
        <p:nvGraphicFramePr>
          <p:cNvPr id="4" name="Table 4">
            <a:extLst>
              <a:ext uri="{FF2B5EF4-FFF2-40B4-BE49-F238E27FC236}">
                <a16:creationId xmlns:a16="http://schemas.microsoft.com/office/drawing/2014/main" id="{790BA177-3A58-CF4C-A0A6-1A7E39B06B62}"/>
              </a:ext>
            </a:extLst>
          </p:cNvPr>
          <p:cNvGraphicFramePr>
            <a:graphicFrameLocks noGrp="1"/>
          </p:cNvGraphicFramePr>
          <p:nvPr>
            <p:ph idx="1"/>
            <p:extLst>
              <p:ext uri="{D42A27DB-BD31-4B8C-83A1-F6EECF244321}">
                <p14:modId xmlns:p14="http://schemas.microsoft.com/office/powerpoint/2010/main" val="3958673821"/>
              </p:ext>
            </p:extLst>
          </p:nvPr>
        </p:nvGraphicFramePr>
        <p:xfrm>
          <a:off x="838200" y="1825624"/>
          <a:ext cx="10515597" cy="3725499"/>
        </p:xfrm>
        <a:graphic>
          <a:graphicData uri="http://schemas.openxmlformats.org/drawingml/2006/table">
            <a:tbl>
              <a:tblPr firstRow="1" bandRow="1">
                <a:tableStyleId>{00A15C55-8517-42AA-B614-E9B94910E393}</a:tableStyleId>
              </a:tblPr>
              <a:tblGrid>
                <a:gridCol w="2411627">
                  <a:extLst>
                    <a:ext uri="{9D8B030D-6E8A-4147-A177-3AD203B41FA5}">
                      <a16:colId xmlns:a16="http://schemas.microsoft.com/office/drawing/2014/main" val="221134314"/>
                    </a:ext>
                  </a:extLst>
                </a:gridCol>
                <a:gridCol w="3188043">
                  <a:extLst>
                    <a:ext uri="{9D8B030D-6E8A-4147-A177-3AD203B41FA5}">
                      <a16:colId xmlns:a16="http://schemas.microsoft.com/office/drawing/2014/main" val="2580536897"/>
                    </a:ext>
                  </a:extLst>
                </a:gridCol>
                <a:gridCol w="4915927">
                  <a:extLst>
                    <a:ext uri="{9D8B030D-6E8A-4147-A177-3AD203B41FA5}">
                      <a16:colId xmlns:a16="http://schemas.microsoft.com/office/drawing/2014/main" val="1514274895"/>
                    </a:ext>
                  </a:extLst>
                </a:gridCol>
              </a:tblGrid>
              <a:tr h="433659">
                <a:tc>
                  <a:txBody>
                    <a:bodyPr/>
                    <a:lstStyle/>
                    <a:p>
                      <a:r>
                        <a:rPr lang="en-US" sz="2000" dirty="0">
                          <a:solidFill>
                            <a:schemeClr val="accent1"/>
                          </a:solidFill>
                          <a:latin typeface="Century Gothic" panose="020B0502020202020204" pitchFamily="34" charset="0"/>
                        </a:rPr>
                        <a:t>Date</a:t>
                      </a:r>
                    </a:p>
                  </a:txBody>
                  <a:tcPr/>
                </a:tc>
                <a:tc>
                  <a:txBody>
                    <a:bodyPr/>
                    <a:lstStyle/>
                    <a:p>
                      <a:r>
                        <a:rPr lang="en-US" sz="2000" dirty="0">
                          <a:solidFill>
                            <a:schemeClr val="accent1"/>
                          </a:solidFill>
                          <a:latin typeface="Century Gothic" panose="020B0502020202020204" pitchFamily="34" charset="0"/>
                        </a:rPr>
                        <a:t>Topic</a:t>
                      </a:r>
                    </a:p>
                  </a:txBody>
                  <a:tcPr/>
                </a:tc>
                <a:tc>
                  <a:txBody>
                    <a:bodyPr/>
                    <a:lstStyle/>
                    <a:p>
                      <a:r>
                        <a:rPr lang="en-US" sz="2000" dirty="0">
                          <a:solidFill>
                            <a:schemeClr val="accent1"/>
                          </a:solidFill>
                          <a:latin typeface="Century Gothic" panose="020B0502020202020204" pitchFamily="34" charset="0"/>
                        </a:rPr>
                        <a:t>Before class, please make sure to…</a:t>
                      </a:r>
                    </a:p>
                  </a:txBody>
                  <a:tcPr/>
                </a:tc>
                <a:extLst>
                  <a:ext uri="{0D108BD9-81ED-4DB2-BD59-A6C34878D82A}">
                    <a16:rowId xmlns:a16="http://schemas.microsoft.com/office/drawing/2014/main" val="236797194"/>
                  </a:ext>
                </a:extLst>
              </a:tr>
              <a:tr h="3202402">
                <a:tc>
                  <a:txBody>
                    <a:bodyPr/>
                    <a:lstStyle/>
                    <a:p>
                      <a:pPr marL="342900" marR="0" lvl="0" indent="-342900">
                        <a:spcBef>
                          <a:spcPts val="0"/>
                        </a:spcBef>
                        <a:spcAft>
                          <a:spcPts val="0"/>
                        </a:spcAft>
                        <a:buFont typeface="+mj-lt"/>
                        <a:buAutoNum type="arabicPeriod" startAt="4"/>
                        <a:tabLst>
                          <a:tab pos="457200" algn="l"/>
                        </a:tabLst>
                      </a:pPr>
                      <a:r>
                        <a:rPr lang="en-US" sz="2400" dirty="0">
                          <a:effectLst/>
                          <a:latin typeface="Century Gothic" panose="020B0502020202020204" pitchFamily="34" charset="0"/>
                        </a:rPr>
                        <a:t>October 14</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latin typeface="Century Gothic" panose="020B0502020202020204" pitchFamily="34" charset="0"/>
                        </a:rPr>
                        <a:t> </a:t>
                      </a:r>
                    </a:p>
                    <a:p>
                      <a:pPr marL="0" marR="0">
                        <a:spcBef>
                          <a:spcPts val="0"/>
                        </a:spcBef>
                        <a:spcAft>
                          <a:spcPts val="0"/>
                        </a:spcAft>
                      </a:pPr>
                      <a:r>
                        <a:rPr lang="en-US" sz="2400" i="1" dirty="0">
                          <a:effectLst/>
                          <a:latin typeface="Century Gothic" panose="020B0502020202020204" pitchFamily="34" charset="0"/>
                        </a:rPr>
                        <a:t>Developmentally Appropriate Practice</a:t>
                      </a:r>
                    </a:p>
                    <a:p>
                      <a:pPr marL="342900" marR="0" indent="-342900">
                        <a:spcBef>
                          <a:spcPts val="0"/>
                        </a:spcBef>
                        <a:spcAft>
                          <a:spcPts val="0"/>
                        </a:spcAft>
                        <a:buFont typeface="Arial" panose="020B0604020202020204" pitchFamily="34" charset="0"/>
                        <a:buChar char="•"/>
                      </a:pPr>
                      <a:r>
                        <a:rPr lang="en-US" sz="2400" dirty="0">
                          <a:effectLst/>
                          <a:latin typeface="Century Gothic" panose="020B0502020202020204" pitchFamily="34" charset="0"/>
                        </a:rPr>
                        <a:t>Defining</a:t>
                      </a:r>
                    </a:p>
                    <a:p>
                      <a:pPr marL="342900" marR="0" indent="-342900">
                        <a:spcBef>
                          <a:spcPts val="0"/>
                        </a:spcBef>
                        <a:spcAft>
                          <a:spcPts val="0"/>
                        </a:spcAft>
                        <a:buFont typeface="Arial" panose="020B0604020202020204" pitchFamily="34" charset="0"/>
                        <a:buChar char="•"/>
                      </a:pPr>
                      <a:r>
                        <a:rPr lang="en-US" sz="2400" dirty="0">
                          <a:effectLst/>
                          <a:latin typeface="Century Gothic" panose="020B0502020202020204" pitchFamily="34" charset="0"/>
                        </a:rPr>
                        <a:t>Applying</a:t>
                      </a:r>
                    </a:p>
                    <a:p>
                      <a:pPr marL="342900" marR="0" indent="-342900">
                        <a:spcBef>
                          <a:spcPts val="0"/>
                        </a:spcBef>
                        <a:spcAft>
                          <a:spcPts val="0"/>
                        </a:spcAft>
                        <a:buFont typeface="Arial" panose="020B0604020202020204" pitchFamily="34" charset="0"/>
                        <a:buChar char="•"/>
                      </a:pPr>
                      <a:r>
                        <a:rPr lang="en-US" sz="2400" dirty="0">
                          <a:effectLst/>
                          <a:latin typeface="Century Gothic" panose="020B0502020202020204" pitchFamily="34" charset="0"/>
                        </a:rPr>
                        <a:t>Identifying</a:t>
                      </a:r>
                    </a:p>
                    <a:p>
                      <a:pPr marL="0" marR="0">
                        <a:spcBef>
                          <a:spcPts val="0"/>
                        </a:spcBef>
                        <a:spcAft>
                          <a:spcPts val="0"/>
                        </a:spcAft>
                      </a:pPr>
                      <a:r>
                        <a:rPr lang="en-US" sz="2400" dirty="0">
                          <a:effectLst/>
                          <a:latin typeface="Century Gothic" panose="020B0502020202020204" pitchFamily="34" charset="0"/>
                        </a:rPr>
                        <a:t> </a:t>
                      </a:r>
                    </a:p>
                    <a:p>
                      <a:pPr marL="0" marR="0">
                        <a:spcBef>
                          <a:spcPts val="0"/>
                        </a:spcBef>
                        <a:spcAft>
                          <a:spcPts val="0"/>
                        </a:spcAft>
                      </a:pPr>
                      <a:r>
                        <a:rPr lang="en-US" sz="2400" dirty="0">
                          <a:effectLst/>
                          <a:latin typeface="Century Gothic" panose="020B0502020202020204" pitchFamily="34" charset="0"/>
                        </a:rPr>
                        <a:t> </a:t>
                      </a:r>
                      <a:endParaRPr lang="en-US"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indent="-342900">
                        <a:spcBef>
                          <a:spcPts val="0"/>
                        </a:spcBef>
                        <a:spcAft>
                          <a:spcPts val="0"/>
                        </a:spcAft>
                        <a:buFont typeface="Arial" panose="020B0604020202020204" pitchFamily="34" charset="0"/>
                        <a:buChar char="•"/>
                      </a:pPr>
                      <a:r>
                        <a:rPr lang="en-US" sz="2400" dirty="0">
                          <a:effectLst/>
                          <a:latin typeface="Century Gothic" panose="020B0502020202020204" pitchFamily="34" charset="0"/>
                        </a:rPr>
                        <a:t>Read Chapter 3</a:t>
                      </a:r>
                    </a:p>
                    <a:p>
                      <a:pPr marL="342900" marR="0" indent="-342900">
                        <a:spcBef>
                          <a:spcPts val="0"/>
                        </a:spcBef>
                        <a:spcAft>
                          <a:spcPts val="0"/>
                        </a:spcAft>
                        <a:buFont typeface="Arial" panose="020B0604020202020204" pitchFamily="34" charset="0"/>
                        <a:buChar char="•"/>
                      </a:pPr>
                      <a:r>
                        <a:rPr lang="en-US" sz="2400" dirty="0">
                          <a:effectLst/>
                          <a:latin typeface="Century Gothic" panose="020B0502020202020204" pitchFamily="34" charset="0"/>
                        </a:rPr>
                        <a:t>Visit Blackboard for brief assignments</a:t>
                      </a:r>
                    </a:p>
                    <a:p>
                      <a:pPr marL="0" marR="0">
                        <a:spcBef>
                          <a:spcPts val="0"/>
                        </a:spcBef>
                        <a:spcAft>
                          <a:spcPts val="0"/>
                        </a:spcAft>
                      </a:pPr>
                      <a:r>
                        <a:rPr lang="en-US" sz="2400" dirty="0">
                          <a:effectLst/>
                          <a:latin typeface="Century Gothic" panose="020B0502020202020204" pitchFamily="34" charset="0"/>
                        </a:rPr>
                        <a:t> </a:t>
                      </a:r>
                    </a:p>
                    <a:p>
                      <a:pPr marL="0" marR="0">
                        <a:spcBef>
                          <a:spcPts val="0"/>
                        </a:spcBef>
                        <a:spcAft>
                          <a:spcPts val="0"/>
                        </a:spcAft>
                      </a:pPr>
                      <a:r>
                        <a:rPr lang="en-US" sz="2400" dirty="0">
                          <a:effectLst/>
                          <a:latin typeface="Century Gothic" panose="020B0502020202020204" pitchFamily="34" charset="0"/>
                        </a:rPr>
                        <a:t>Field Placement</a:t>
                      </a:r>
                    </a:p>
                    <a:p>
                      <a:pPr marL="342900" marR="0" indent="-342900">
                        <a:spcBef>
                          <a:spcPts val="0"/>
                        </a:spcBef>
                        <a:spcAft>
                          <a:spcPts val="0"/>
                        </a:spcAft>
                        <a:buFont typeface="Arial" panose="020B0604020202020204" pitchFamily="34" charset="0"/>
                        <a:buChar char="•"/>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Connection</a:t>
                      </a:r>
                    </a:p>
                    <a:p>
                      <a:pPr marL="342900" marR="0" indent="-342900">
                        <a:spcBef>
                          <a:spcPts val="0"/>
                        </a:spcBef>
                        <a:spcAft>
                          <a:spcPts val="0"/>
                        </a:spcAft>
                        <a:buFont typeface="Arial" panose="020B0604020202020204" pitchFamily="34" charset="0"/>
                        <a:buChar char="•"/>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Contracts</a:t>
                      </a:r>
                    </a:p>
                    <a:p>
                      <a:pPr marL="342900" marR="0" indent="-342900">
                        <a:spcBef>
                          <a:spcPts val="0"/>
                        </a:spcBef>
                        <a:spcAft>
                          <a:spcPts val="0"/>
                        </a:spcAft>
                        <a:buFont typeface="Arial" panose="020B0604020202020204" pitchFamily="34" charset="0"/>
                        <a:buChar char="•"/>
                      </a:pPr>
                      <a:r>
                        <a:rPr lang="en-US" sz="2400" dirty="0">
                          <a:effectLst/>
                          <a:latin typeface="Century Gothic" panose="020B0502020202020204" pitchFamily="34" charset="0"/>
                          <a:ea typeface="Calibri" panose="020F0502020204030204" pitchFamily="34" charset="0"/>
                          <a:cs typeface="Times New Roman" panose="02020603050405020304" pitchFamily="18" charset="0"/>
                        </a:rPr>
                        <a:t>Time Logs</a:t>
                      </a:r>
                    </a:p>
                  </a:txBody>
                  <a:tcPr marL="68580" marR="68580" marT="0" marB="0"/>
                </a:tc>
                <a:extLst>
                  <a:ext uri="{0D108BD9-81ED-4DB2-BD59-A6C34878D82A}">
                    <a16:rowId xmlns:a16="http://schemas.microsoft.com/office/drawing/2014/main" val="4029864426"/>
                  </a:ext>
                </a:extLst>
              </a:tr>
            </a:tbl>
          </a:graphicData>
        </a:graphic>
      </p:graphicFrame>
    </p:spTree>
    <p:extLst>
      <p:ext uri="{BB962C8B-B14F-4D97-AF65-F5344CB8AC3E}">
        <p14:creationId xmlns:p14="http://schemas.microsoft.com/office/powerpoint/2010/main" val="2639332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22" name="Straight Connector 2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549C9-253D-A84E-9865-AC7243596535}"/>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kern="1200" dirty="0">
                <a:solidFill>
                  <a:schemeClr val="tx1"/>
                </a:solidFill>
                <a:latin typeface="Century Gothic" panose="020B0502020202020204" pitchFamily="34" charset="0"/>
              </a:rPr>
              <a:t>Have a great week!</a:t>
            </a:r>
          </a:p>
        </p:txBody>
      </p:sp>
    </p:spTree>
    <p:extLst>
      <p:ext uri="{BB962C8B-B14F-4D97-AF65-F5344CB8AC3E}">
        <p14:creationId xmlns:p14="http://schemas.microsoft.com/office/powerpoint/2010/main" val="305622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6963-E9C7-CD40-A156-B016EB4CA602}"/>
              </a:ext>
            </a:extLst>
          </p:cNvPr>
          <p:cNvSpPr>
            <a:spLocks noGrp="1"/>
          </p:cNvSpPr>
          <p:nvPr>
            <p:ph type="title"/>
          </p:nvPr>
        </p:nvSpPr>
        <p:spPr>
          <a:xfrm>
            <a:off x="567518" y="595962"/>
            <a:ext cx="4426755" cy="761271"/>
          </a:xfrm>
        </p:spPr>
        <p:txBody>
          <a:bodyPr>
            <a:normAutofit/>
          </a:bodyPr>
          <a:lstStyle/>
          <a:p>
            <a:r>
              <a:rPr lang="en-US" sz="2200" dirty="0">
                <a:latin typeface="Century Gothic" panose="020B0502020202020204" pitchFamily="34" charset="0"/>
              </a:rPr>
              <a:t>What about the influences in our own early learning?</a:t>
            </a:r>
          </a:p>
        </p:txBody>
      </p:sp>
      <p:sp>
        <p:nvSpPr>
          <p:cNvPr id="3" name="Content Placeholder 2">
            <a:extLst>
              <a:ext uri="{FF2B5EF4-FFF2-40B4-BE49-F238E27FC236}">
                <a16:creationId xmlns:a16="http://schemas.microsoft.com/office/drawing/2014/main" id="{F4831087-6400-FD44-8207-6CB6E3051702}"/>
              </a:ext>
            </a:extLst>
          </p:cNvPr>
          <p:cNvSpPr>
            <a:spLocks noGrp="1"/>
          </p:cNvSpPr>
          <p:nvPr>
            <p:ph idx="1"/>
          </p:nvPr>
        </p:nvSpPr>
        <p:spPr>
          <a:xfrm>
            <a:off x="567516" y="1736990"/>
            <a:ext cx="4426757" cy="2020825"/>
          </a:xfrm>
        </p:spPr>
        <p:txBody>
          <a:bodyPr anchor="t">
            <a:normAutofit fontScale="92500" lnSpcReduction="20000"/>
          </a:bodyPr>
          <a:lstStyle/>
          <a:p>
            <a:r>
              <a:rPr lang="en-US" sz="1800" dirty="0">
                <a:latin typeface="Century Gothic" panose="020B0502020202020204" pitchFamily="34" charset="0"/>
              </a:rPr>
              <a:t>As we consider the years of our own early childhood, what are some of the cultural, historical, political, social factors that may have contributed to our experiences? </a:t>
            </a:r>
          </a:p>
          <a:p>
            <a:r>
              <a:rPr lang="en-US" sz="1800" dirty="0">
                <a:latin typeface="Century Gothic" panose="020B0502020202020204" pitchFamily="34" charset="0"/>
              </a:rPr>
              <a:t>What about the factors that shaped our parents, grandparents, and teachers’ experiences in their education?</a:t>
            </a:r>
          </a:p>
        </p:txBody>
      </p:sp>
      <p:sp>
        <p:nvSpPr>
          <p:cNvPr id="26" name="Oval 25">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A close up of a sign&#10;&#10;Description automatically generated">
            <a:extLst>
              <a:ext uri="{FF2B5EF4-FFF2-40B4-BE49-F238E27FC236}">
                <a16:creationId xmlns:a16="http://schemas.microsoft.com/office/drawing/2014/main" id="{D8826A0A-D650-7F41-9D38-8DE0D193A25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 b="-2"/>
          <a:stretch/>
        </p:blipFill>
        <p:spPr>
          <a:xfrm>
            <a:off x="5761975"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8" name="Freeform: Shape 27">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Logo, company name&#10;&#10;Description automatically generated">
            <a:extLst>
              <a:ext uri="{FF2B5EF4-FFF2-40B4-BE49-F238E27FC236}">
                <a16:creationId xmlns:a16="http://schemas.microsoft.com/office/drawing/2014/main" id="{3438B144-BC57-3845-B70D-D2E80A89C26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29" r="4169" b="-2"/>
          <a:stretch/>
        </p:blipFill>
        <p:spPr>
          <a:xfrm>
            <a:off x="5933788"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20" name="Picture 19" descr="Qr code&#10;&#10;Description automatically generated">
            <a:extLst>
              <a:ext uri="{FF2B5EF4-FFF2-40B4-BE49-F238E27FC236}">
                <a16:creationId xmlns:a16="http://schemas.microsoft.com/office/drawing/2014/main" id="{CEEC9386-48E1-0846-A406-D58E7E32DFC7}"/>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33032" r="24634" b="2"/>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2" name="Freeform: Shape 31">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Logo, company name&#10;&#10;Description automatically generated">
            <a:extLst>
              <a:ext uri="{FF2B5EF4-FFF2-40B4-BE49-F238E27FC236}">
                <a16:creationId xmlns:a16="http://schemas.microsoft.com/office/drawing/2014/main" id="{B7A54AF5-2D6C-BC4F-A20D-3021A0F9D569}"/>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6810" r="7149" b="1"/>
          <a:stretch/>
        </p:blipFill>
        <p:spPr>
          <a:xfrm>
            <a:off x="20" y="4414950"/>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5" name="Picture 4" descr="Logo, icon&#10;&#10;Description automatically generated">
            <a:extLst>
              <a:ext uri="{FF2B5EF4-FFF2-40B4-BE49-F238E27FC236}">
                <a16:creationId xmlns:a16="http://schemas.microsoft.com/office/drawing/2014/main" id="{6948C8A3-2A4B-5746-B6E8-8745E028EA7B}"/>
              </a:ext>
            </a:extLst>
          </p:cNvPr>
          <p:cNvPicPr>
            <a:picLocks noChangeAspect="1"/>
          </p:cNvPicPr>
          <p:nvPr/>
        </p:nvPicPr>
        <p:blipFill rotWithShape="1">
          <a:blip r:embed="rId10">
            <a:extLst>
              <a:ext uri="{837473B0-CC2E-450A-ABE3-18F120FF3D39}">
                <a1611:picAttrSrcUrl xmlns:a1611="http://schemas.microsoft.com/office/drawing/2016/11/main" r:id="rId11"/>
              </a:ext>
            </a:extLst>
          </a:blip>
          <a:srcRect t="15047" r="5" b="21449"/>
          <a:stretch/>
        </p:blipFill>
        <p:spPr>
          <a:xfrm>
            <a:off x="1866382"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36" name="Freeform: Shape 35">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picture containing map&#10;&#10;Description automatically generated">
            <a:extLst>
              <a:ext uri="{FF2B5EF4-FFF2-40B4-BE49-F238E27FC236}">
                <a16:creationId xmlns:a16="http://schemas.microsoft.com/office/drawing/2014/main" id="{C47209EA-A476-2340-B421-3E0D3640AA9A}"/>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t="28676" r="-3" b="395"/>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27" name="Picture 26" descr="A drawing of a person&#10;&#10;Description automatically generated">
            <a:extLst>
              <a:ext uri="{FF2B5EF4-FFF2-40B4-BE49-F238E27FC236}">
                <a16:creationId xmlns:a16="http://schemas.microsoft.com/office/drawing/2014/main" id="{71A2BA7B-33F6-6444-8942-B9C1355549BD}"/>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6178949" y="5671354"/>
            <a:ext cx="1724750" cy="1115338"/>
          </a:xfrm>
          <a:prstGeom prst="rect">
            <a:avLst/>
          </a:prstGeom>
        </p:spPr>
      </p:pic>
    </p:spTree>
    <p:extLst>
      <p:ext uri="{BB962C8B-B14F-4D97-AF65-F5344CB8AC3E}">
        <p14:creationId xmlns:p14="http://schemas.microsoft.com/office/powerpoint/2010/main" val="175372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CAB26-C122-ED42-BB4C-AB0DF4352F4D}"/>
              </a:ext>
            </a:extLst>
          </p:cNvPr>
          <p:cNvSpPr>
            <a:spLocks noGrp="1"/>
          </p:cNvSpPr>
          <p:nvPr>
            <p:ph type="title"/>
          </p:nvPr>
        </p:nvSpPr>
        <p:spPr>
          <a:xfrm>
            <a:off x="838201" y="345810"/>
            <a:ext cx="4960945" cy="1325563"/>
          </a:xfrm>
        </p:spPr>
        <p:txBody>
          <a:bodyPr>
            <a:normAutofit/>
          </a:bodyPr>
          <a:lstStyle/>
          <a:p>
            <a:r>
              <a:rPr lang="en-US" sz="2400" b="1" dirty="0">
                <a:solidFill>
                  <a:schemeClr val="accent1"/>
                </a:solidFill>
                <a:latin typeface="Century Gothic" panose="020B0502020202020204" pitchFamily="34" charset="0"/>
              </a:rPr>
              <a:t>What are some of the elements that likely shaped your early childhood education?</a:t>
            </a:r>
          </a:p>
        </p:txBody>
      </p:sp>
      <p:sp>
        <p:nvSpPr>
          <p:cNvPr id="3" name="Content Placeholder 2">
            <a:extLst>
              <a:ext uri="{FF2B5EF4-FFF2-40B4-BE49-F238E27FC236}">
                <a16:creationId xmlns:a16="http://schemas.microsoft.com/office/drawing/2014/main" id="{5CAD8A17-D0A8-1D4E-9442-477B54B73CD6}"/>
              </a:ext>
            </a:extLst>
          </p:cNvPr>
          <p:cNvSpPr>
            <a:spLocks noGrp="1"/>
          </p:cNvSpPr>
          <p:nvPr>
            <p:ph idx="1"/>
          </p:nvPr>
        </p:nvSpPr>
        <p:spPr>
          <a:xfrm>
            <a:off x="838201" y="1825625"/>
            <a:ext cx="4933462" cy="4351338"/>
          </a:xfrm>
        </p:spPr>
        <p:txBody>
          <a:bodyPr>
            <a:normAutofit/>
          </a:bodyPr>
          <a:lstStyle/>
          <a:p>
            <a:r>
              <a:rPr lang="en-US" dirty="0">
                <a:latin typeface="Century Gothic" panose="020B0502020202020204" pitchFamily="34" charset="0"/>
              </a:rPr>
              <a:t>Social factors</a:t>
            </a:r>
          </a:p>
          <a:p>
            <a:r>
              <a:rPr lang="en-US" dirty="0">
                <a:latin typeface="Century Gothic" panose="020B0502020202020204" pitchFamily="34" charset="0"/>
              </a:rPr>
              <a:t>Cultural events</a:t>
            </a:r>
          </a:p>
          <a:p>
            <a:r>
              <a:rPr lang="en-US" dirty="0">
                <a:latin typeface="Century Gothic" panose="020B0502020202020204" pitchFamily="34" charset="0"/>
              </a:rPr>
              <a:t>Political climate</a:t>
            </a:r>
          </a:p>
          <a:p>
            <a:r>
              <a:rPr lang="en-US" dirty="0">
                <a:latin typeface="Century Gothic" panose="020B0502020202020204" pitchFamily="34" charset="0"/>
              </a:rPr>
              <a:t>Historical influences</a:t>
            </a:r>
          </a:p>
        </p:txBody>
      </p:sp>
      <p:pic>
        <p:nvPicPr>
          <p:cNvPr id="5" name="Picture 4" descr="A child smiling at the camera&#10;&#10;Description automatically generated">
            <a:extLst>
              <a:ext uri="{FF2B5EF4-FFF2-40B4-BE49-F238E27FC236}">
                <a16:creationId xmlns:a16="http://schemas.microsoft.com/office/drawing/2014/main" id="{9C07312A-1B7B-F74F-BB32-1FD7A42796C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8370" b="2"/>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30" name="Arc 2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child sitting at a table&#10;&#10;Description automatically generated">
            <a:extLst>
              <a:ext uri="{FF2B5EF4-FFF2-40B4-BE49-F238E27FC236}">
                <a16:creationId xmlns:a16="http://schemas.microsoft.com/office/drawing/2014/main" id="{E0E395EF-F467-8E47-B650-FB2CACEFBE6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477"/>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3" name="Picture 12" descr="A child looking at the camera&#10;&#10;Description automatically generated">
            <a:extLst>
              <a:ext uri="{FF2B5EF4-FFF2-40B4-BE49-F238E27FC236}">
                <a16:creationId xmlns:a16="http://schemas.microsoft.com/office/drawing/2014/main" id="{B8B3D3EF-9B6E-A246-BED1-6530B163CB2F}"/>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3923" r="8019" b="3"/>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344232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4FA45A-22DF-644B-9244-EB4457C22828}"/>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Acknowledging without getting stuck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D4F2FA-0449-ED48-A7F9-9EAE33507056}"/>
              </a:ext>
            </a:extLst>
          </p:cNvPr>
          <p:cNvSpPr>
            <a:spLocks noGrp="1"/>
          </p:cNvSpPr>
          <p:nvPr>
            <p:ph idx="1"/>
          </p:nvPr>
        </p:nvSpPr>
        <p:spPr>
          <a:xfrm>
            <a:off x="4447308" y="591344"/>
            <a:ext cx="6906491" cy="5585619"/>
          </a:xfrm>
        </p:spPr>
        <p:txBody>
          <a:bodyPr anchor="ctr">
            <a:normAutofit/>
          </a:bodyPr>
          <a:lstStyle/>
          <a:p>
            <a:r>
              <a:rPr lang="en-US" sz="2600" dirty="0">
                <a:latin typeface="Century Gothic" panose="020B0502020202020204" pitchFamily="34" charset="0"/>
              </a:rPr>
              <a:t>“Many of the principles and values that guide the field today are remarkably consistent with earlier views….there are also essential differences based on newer research, theories, and realities.”    (Bredekamp)</a:t>
            </a:r>
          </a:p>
          <a:p>
            <a:r>
              <a:rPr lang="en-US" sz="2600" dirty="0">
                <a:latin typeface="Century Gothic" panose="020B0502020202020204" pitchFamily="34" charset="0"/>
              </a:rPr>
              <a:t>Our history is not just a story of events, policies, laws. It is a history of of people, of all genders and lived experiences, who have contributed to our field. </a:t>
            </a:r>
          </a:p>
          <a:p>
            <a:r>
              <a:rPr lang="en-US" sz="2600" dirty="0">
                <a:latin typeface="Century Gothic" panose="020B0502020202020204" pitchFamily="34" charset="0"/>
              </a:rPr>
              <a:t>Learning about early contributions must include acknowledgement of the social, political, historical conditions, beliefs, biases of the time.</a:t>
            </a:r>
          </a:p>
        </p:txBody>
      </p:sp>
    </p:spTree>
    <p:extLst>
      <p:ext uri="{BB962C8B-B14F-4D97-AF65-F5344CB8AC3E}">
        <p14:creationId xmlns:p14="http://schemas.microsoft.com/office/powerpoint/2010/main" val="359130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7C4E4466-373F-8541-935E-F2B658B5051B}"/>
              </a:ext>
            </a:extLst>
          </p:cNvPr>
          <p:cNvSpPr>
            <a:spLocks noGrp="1"/>
          </p:cNvSpPr>
          <p:nvPr>
            <p:ph type="title"/>
          </p:nvPr>
        </p:nvSpPr>
        <p:spPr>
          <a:xfrm>
            <a:off x="708164" y="341245"/>
            <a:ext cx="4803636" cy="1311664"/>
          </a:xfrm>
        </p:spPr>
        <p:txBody>
          <a:bodyPr>
            <a:normAutofit/>
          </a:bodyPr>
          <a:lstStyle/>
          <a:p>
            <a:r>
              <a:rPr lang="en-US" sz="2800" dirty="0">
                <a:solidFill>
                  <a:srgbClr val="000000"/>
                </a:solidFill>
              </a:rPr>
              <a:t>Examples of a winding path: Change and Direction are not Consistent</a:t>
            </a:r>
          </a:p>
        </p:txBody>
      </p:sp>
      <p:sp>
        <p:nvSpPr>
          <p:cNvPr id="3" name="Content Placeholder 2">
            <a:extLst>
              <a:ext uri="{FF2B5EF4-FFF2-40B4-BE49-F238E27FC236}">
                <a16:creationId xmlns:a16="http://schemas.microsoft.com/office/drawing/2014/main" id="{BF6381E7-85C5-234D-9FC7-6F8559E63F42}"/>
              </a:ext>
            </a:extLst>
          </p:cNvPr>
          <p:cNvSpPr>
            <a:spLocks noGrp="1"/>
          </p:cNvSpPr>
          <p:nvPr>
            <p:ph idx="1"/>
          </p:nvPr>
        </p:nvSpPr>
        <p:spPr>
          <a:xfrm>
            <a:off x="804997" y="2272143"/>
            <a:ext cx="4706803" cy="3788830"/>
          </a:xfrm>
        </p:spPr>
        <p:txBody>
          <a:bodyPr anchor="ctr">
            <a:normAutofit fontScale="92500" lnSpcReduction="10000"/>
          </a:bodyPr>
          <a:lstStyle/>
          <a:p>
            <a:r>
              <a:rPr lang="en-US" sz="1700" dirty="0">
                <a:solidFill>
                  <a:srgbClr val="000000"/>
                </a:solidFill>
                <a:latin typeface="Century Gothic" panose="020B0502020202020204" pitchFamily="34" charset="0"/>
              </a:rPr>
              <a:t>Providing services for children as a national priority</a:t>
            </a:r>
          </a:p>
          <a:p>
            <a:r>
              <a:rPr lang="en-US" sz="1700" dirty="0">
                <a:solidFill>
                  <a:srgbClr val="000000"/>
                </a:solidFill>
                <a:latin typeface="Century Gothic" panose="020B0502020202020204" pitchFamily="34" charset="0"/>
              </a:rPr>
              <a:t>Supporting families in the early years</a:t>
            </a:r>
          </a:p>
          <a:p>
            <a:r>
              <a:rPr lang="en-US" sz="1700" dirty="0">
                <a:solidFill>
                  <a:srgbClr val="000000"/>
                </a:solidFill>
                <a:latin typeface="Century Gothic" panose="020B0502020202020204" pitchFamily="34" charset="0"/>
              </a:rPr>
              <a:t>Providing access to nutrition and healthcare</a:t>
            </a:r>
          </a:p>
          <a:p>
            <a:r>
              <a:rPr lang="en-US" sz="1700" dirty="0">
                <a:solidFill>
                  <a:srgbClr val="000000"/>
                </a:solidFill>
                <a:latin typeface="Century Gothic" panose="020B0502020202020204" pitchFamily="34" charset="0"/>
              </a:rPr>
              <a:t>Establishing clear guidelines for teacher preparation</a:t>
            </a:r>
          </a:p>
          <a:p>
            <a:r>
              <a:rPr lang="en-US" sz="1700" dirty="0">
                <a:solidFill>
                  <a:srgbClr val="000000"/>
                </a:solidFill>
                <a:latin typeface="Century Gothic" panose="020B0502020202020204" pitchFamily="34" charset="0"/>
              </a:rPr>
              <a:t>Providing a high living wage for educators</a:t>
            </a:r>
          </a:p>
          <a:p>
            <a:r>
              <a:rPr lang="en-US" sz="1700" dirty="0">
                <a:solidFill>
                  <a:srgbClr val="000000"/>
                </a:solidFill>
                <a:latin typeface="Century Gothic" panose="020B0502020202020204" pitchFamily="34" charset="0"/>
              </a:rPr>
              <a:t>Family engagement in children’s learning and development</a:t>
            </a:r>
          </a:p>
          <a:p>
            <a:endParaRPr lang="en-US" sz="1700" dirty="0">
              <a:solidFill>
                <a:srgbClr val="000000"/>
              </a:solidFill>
              <a:latin typeface="Century Gothic" panose="020B0502020202020204" pitchFamily="34" charset="0"/>
            </a:endParaRPr>
          </a:p>
          <a:p>
            <a:pPr marL="0" indent="0">
              <a:buNone/>
            </a:pPr>
            <a:r>
              <a:rPr lang="en-US" sz="1700" dirty="0">
                <a:solidFill>
                  <a:srgbClr val="000000"/>
                </a:solidFill>
                <a:latin typeface="Century Gothic" panose="020B0502020202020204" pitchFamily="34" charset="0"/>
              </a:rPr>
              <a:t>In each of these examples, we see evidence in support and evidence that challenges.</a:t>
            </a:r>
          </a:p>
        </p:txBody>
      </p:sp>
      <p:sp>
        <p:nvSpPr>
          <p:cNvPr id="21"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view of a mountain&#10;&#10;Description automatically generated">
            <a:extLst>
              <a:ext uri="{FF2B5EF4-FFF2-40B4-BE49-F238E27FC236}">
                <a16:creationId xmlns:a16="http://schemas.microsoft.com/office/drawing/2014/main" id="{9134C9F0-1535-C642-9D25-5CF7F62A31B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9828" r="12166"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6" name="TextBox 5">
            <a:extLst>
              <a:ext uri="{FF2B5EF4-FFF2-40B4-BE49-F238E27FC236}">
                <a16:creationId xmlns:a16="http://schemas.microsoft.com/office/drawing/2014/main" id="{486C6260-A8D8-F44C-922B-AD78CB0C602A}"/>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joelmayward.com/2016/02/winding-paths-mayward-life-updat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1242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hild looking at the camera&#10;&#10;Description automatically generate">
            <a:extLst>
              <a:ext uri="{FF2B5EF4-FFF2-40B4-BE49-F238E27FC236}">
                <a16:creationId xmlns:a16="http://schemas.microsoft.com/office/drawing/2014/main" id="{DAD4FE7D-D582-6E4F-BF89-E4151DAAA65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968" r="23891"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3" name="Freeform: Shape 2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D44C83-9D78-0644-B845-D66DBDACFD9A}"/>
              </a:ext>
            </a:extLst>
          </p:cNvPr>
          <p:cNvSpPr>
            <a:spLocks noGrp="1"/>
          </p:cNvSpPr>
          <p:nvPr>
            <p:ph type="title"/>
          </p:nvPr>
        </p:nvSpPr>
        <p:spPr>
          <a:xfrm>
            <a:off x="374904" y="475488"/>
            <a:ext cx="4992624" cy="1624584"/>
          </a:xfrm>
        </p:spPr>
        <p:txBody>
          <a:bodyPr anchor="ctr">
            <a:normAutofit/>
          </a:bodyPr>
          <a:lstStyle/>
          <a:p>
            <a:r>
              <a:rPr lang="en-US" sz="3100" dirty="0">
                <a:latin typeface="Century Gothic" panose="020B0502020202020204" pitchFamily="34" charset="0"/>
              </a:rPr>
              <a:t>One Significant Area of Change: How are children viewed?</a:t>
            </a:r>
          </a:p>
        </p:txBody>
      </p:sp>
      <p:sp>
        <p:nvSpPr>
          <p:cNvPr id="27" name="Rectangle 2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783FE28-491A-3E4A-BA92-9E730F4380B3}"/>
              </a:ext>
            </a:extLst>
          </p:cNvPr>
          <p:cNvSpPr>
            <a:spLocks noGrp="1"/>
          </p:cNvSpPr>
          <p:nvPr>
            <p:ph idx="1"/>
          </p:nvPr>
        </p:nvSpPr>
        <p:spPr>
          <a:xfrm>
            <a:off x="374904" y="2522949"/>
            <a:ext cx="5065776" cy="3402363"/>
          </a:xfrm>
        </p:spPr>
        <p:txBody>
          <a:bodyPr anchor="t">
            <a:normAutofit/>
          </a:bodyPr>
          <a:lstStyle/>
          <a:p>
            <a:pPr marL="0" indent="0">
              <a:buNone/>
            </a:pPr>
            <a:endParaRPr lang="en-US" sz="2000" dirty="0">
              <a:latin typeface="Century Gothic" panose="020B0502020202020204" pitchFamily="34" charset="0"/>
            </a:endParaRPr>
          </a:p>
          <a:p>
            <a:pPr marL="0" indent="0">
              <a:buNone/>
            </a:pPr>
            <a:r>
              <a:rPr lang="en-US" sz="2000" dirty="0">
                <a:latin typeface="Century Gothic" panose="020B0502020202020204" pitchFamily="34" charset="0"/>
              </a:rPr>
              <a:t>How do our views about something impact behaviors?</a:t>
            </a:r>
          </a:p>
          <a:p>
            <a:pPr marL="0" indent="0">
              <a:buNone/>
            </a:pPr>
            <a:endParaRPr lang="en-US" sz="2000" dirty="0">
              <a:latin typeface="Century Gothic" panose="020B0502020202020204" pitchFamily="34" charset="0"/>
            </a:endParaRPr>
          </a:p>
          <a:p>
            <a:pPr marL="0" indent="0">
              <a:buNone/>
            </a:pPr>
            <a:r>
              <a:rPr lang="en-US" sz="2000" dirty="0">
                <a:latin typeface="Century Gothic" panose="020B0502020202020204" pitchFamily="34" charset="0"/>
              </a:rPr>
              <a:t>How do our views about something impact our decisions?</a:t>
            </a:r>
          </a:p>
          <a:p>
            <a:pPr marL="0" indent="0">
              <a:buNone/>
            </a:pPr>
            <a:endParaRPr lang="en-US" sz="2000" dirty="0">
              <a:latin typeface="Century Gothic" panose="020B0502020202020204" pitchFamily="34" charset="0"/>
            </a:endParaRPr>
          </a:p>
          <a:p>
            <a:pPr marL="0" indent="0">
              <a:buNone/>
            </a:pPr>
            <a:r>
              <a:rPr lang="en-US" sz="2000" dirty="0">
                <a:latin typeface="Century Gothic" panose="020B0502020202020204" pitchFamily="34" charset="0"/>
              </a:rPr>
              <a:t>How do our views about something impact our values and commitments?</a:t>
            </a:r>
          </a:p>
        </p:txBody>
      </p:sp>
    </p:spTree>
    <p:extLst>
      <p:ext uri="{BB962C8B-B14F-4D97-AF65-F5344CB8AC3E}">
        <p14:creationId xmlns:p14="http://schemas.microsoft.com/office/powerpoint/2010/main" val="390359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3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A207A-EA09-1342-A0EF-D58EB122C8D8}"/>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Children as Miniature Adults</a:t>
            </a:r>
          </a:p>
        </p:txBody>
      </p:sp>
      <p:sp>
        <p:nvSpPr>
          <p:cNvPr id="102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Graham Children, 1742 - William Hogarth">
            <a:extLst>
              <a:ext uri="{FF2B5EF4-FFF2-40B4-BE49-F238E27FC236}">
                <a16:creationId xmlns:a16="http://schemas.microsoft.com/office/drawing/2014/main" id="{BF9DBDC8-686C-7140-B65A-F20671395DE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0797"/>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B1E8D05-F1A8-1C47-A250-ADD3FFFFA117}"/>
              </a:ext>
            </a:extLst>
          </p:cNvPr>
          <p:cNvSpPr/>
          <p:nvPr/>
        </p:nvSpPr>
        <p:spPr>
          <a:xfrm>
            <a:off x="493354" y="6339016"/>
            <a:ext cx="9083132" cy="345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Graham Children by William Hogarth (1742)</a:t>
            </a:r>
          </a:p>
        </p:txBody>
      </p:sp>
    </p:spTree>
    <p:extLst>
      <p:ext uri="{BB962C8B-B14F-4D97-AF65-F5344CB8AC3E}">
        <p14:creationId xmlns:p14="http://schemas.microsoft.com/office/powerpoint/2010/main" val="2645356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2059</Words>
  <Application>Microsoft Office PowerPoint</Application>
  <PresentationFormat>Widescreen</PresentationFormat>
  <Paragraphs>217</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Avenir Next LT Pro</vt:lpstr>
      <vt:lpstr>Calibri</vt:lpstr>
      <vt:lpstr>Calibri Light</vt:lpstr>
      <vt:lpstr>Century Gothic</vt:lpstr>
      <vt:lpstr>Times New Roman</vt:lpstr>
      <vt:lpstr>Office Theme</vt:lpstr>
      <vt:lpstr> Building on a Tradition of Excellence</vt:lpstr>
      <vt:lpstr>Announcements &amp;  Updates</vt:lpstr>
      <vt:lpstr>Early Childhood Education has a rich history</vt:lpstr>
      <vt:lpstr>What about the influences in our own early learning?</vt:lpstr>
      <vt:lpstr>What are some of the elements that likely shaped your early childhood education?</vt:lpstr>
      <vt:lpstr>Acknowledging without getting stuck</vt:lpstr>
      <vt:lpstr>Examples of a winding path: Change and Direction are not Consistent</vt:lpstr>
      <vt:lpstr>One Significant Area of Change: How are children viewed?</vt:lpstr>
      <vt:lpstr>Children as Miniature Adults</vt:lpstr>
      <vt:lpstr>Why babies in medieval paintings look like ugly old men?</vt:lpstr>
      <vt:lpstr>Implications of a world in which we see children as smaller versions of adults?</vt:lpstr>
      <vt:lpstr>A thing of the past?</vt:lpstr>
      <vt:lpstr>Beliefs that Children need Redemption</vt:lpstr>
      <vt:lpstr>[Elementary school children standing Eland [Elementary school children standing and Elementary school children standing and watching teacher write at blackboard, Washington, D.C.  (circa 1899)</vt:lpstr>
      <vt:lpstr>Other images of children through the ages</vt:lpstr>
      <vt:lpstr>Exploring the relationship between beliefs about children and education (European Influences)</vt:lpstr>
      <vt:lpstr>How ideas flow, change, grow</vt:lpstr>
      <vt:lpstr>Important Movements, Individuals, Stories</vt:lpstr>
      <vt:lpstr>Patty Smith Hill (1868-1947): A life parallel to ECE’s</vt:lpstr>
      <vt:lpstr>Maria Montessori</vt:lpstr>
      <vt:lpstr>Caroline Pratt (1867-1954) “I learn from children.”</vt:lpstr>
      <vt:lpstr>Lucy Sprague Mitchell (1878-1967)</vt:lpstr>
      <vt:lpstr>Contributions and Movements</vt:lpstr>
      <vt:lpstr>A Wider Lens: A Painful Past</vt:lpstr>
      <vt:lpstr>African American and Black American Leaders in Education</vt:lpstr>
      <vt:lpstr>Native American Leadership in Early Learning</vt:lpstr>
      <vt:lpstr>PowerPoint Presentation</vt:lpstr>
      <vt:lpstr>Latinx Leaders in Education</vt:lpstr>
      <vt:lpstr>Enduring and Often Controversial questions:</vt:lpstr>
      <vt:lpstr>Lessons from the past</vt:lpstr>
      <vt:lpstr>Looking ahead: “Influential Thinker” assignment</vt:lpstr>
      <vt:lpstr>What’s happening next week?</vt:lpstr>
      <vt:lpstr>Have a great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on a Tradition of Excellence</dc:title>
  <dc:creator>Amy Howell</dc:creator>
  <cp:lastModifiedBy>Amy Howell</cp:lastModifiedBy>
  <cp:revision>5</cp:revision>
  <dcterms:created xsi:type="dcterms:W3CDTF">2020-10-03T20:18:46Z</dcterms:created>
  <dcterms:modified xsi:type="dcterms:W3CDTF">2021-10-06T18:55:52Z</dcterms:modified>
</cp:coreProperties>
</file>