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5" r:id="rId2"/>
  </p:sldMasterIdLst>
  <p:notesMasterIdLst>
    <p:notesMasterId r:id="rId12"/>
  </p:notesMasterIdLst>
  <p:sldIdLst>
    <p:sldId id="256" r:id="rId3"/>
    <p:sldId id="260" r:id="rId4"/>
    <p:sldId id="262" r:id="rId5"/>
    <p:sldId id="265" r:id="rId6"/>
    <p:sldId id="266" r:id="rId7"/>
    <p:sldId id="271" r:id="rId8"/>
    <p:sldId id="268" r:id="rId9"/>
    <p:sldId id="264" r:id="rId10"/>
    <p:sldId id="261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icia Moore" initials="A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6381"/>
    <a:srgbClr val="3B5D67"/>
    <a:srgbClr val="C2CEDC"/>
    <a:srgbClr val="E7EAEC"/>
    <a:srgbClr val="728F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692" y="-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2\Home\tbotts\My%20Documents\SSS\Achievement%20Compacts%20Presentation%203.1.1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2\Home\tbotts\My%20Documents\SSS\Achievement%20Compacts%20Presentation%203.1.13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tbotts\AppData\Local\Microsoft\Windows\Temporary%20Internet%20Files\Content.Outlook\OV5NJYS1\Achievement%20Compacts%20Presentation%203%201%201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botts\AppData\Local\Microsoft\Windows\Temporary%20Internet%20Files\Content.Outlook\OV5NJYS1\Achievement%20Compacts%20Presentation%203%201%201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botts\AppData\Local\Microsoft\Windows\Temporary%20Internet%20Files\Content.Outlook\OV5NJYS1\Achievement%20Compacts%20Presentation%203%201%20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="t" anchorCtr="0"/>
          <a:lstStyle/>
          <a:p>
            <a:pPr>
              <a:defRPr/>
            </a:pPr>
            <a:r>
              <a:rPr lang="en-US"/>
              <a:t>Dually Enrolled Students </a:t>
            </a:r>
          </a:p>
        </c:rich>
      </c:tx>
      <c:layout>
        <c:manualLayout>
          <c:xMode val="edge"/>
          <c:yMode val="edge"/>
          <c:x val="0.23544804286385368"/>
          <c:y val="2.5518486489766814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5896530104402981"/>
          <c:y val="0.22808264351571439"/>
          <c:w val="0.6090694583182148"/>
          <c:h val="0.61176606512702658"/>
        </c:manualLayout>
      </c:layout>
      <c:lineChart>
        <c:grouping val="stacked"/>
        <c:varyColors val="0"/>
        <c:ser>
          <c:idx val="0"/>
          <c:order val="0"/>
          <c:tx>
            <c:v>Percentage of Dually Enrolled</c:v>
          </c:tx>
          <c:spPr>
            <a:ln>
              <a:solidFill>
                <a:srgbClr val="2C6381"/>
              </a:solidFill>
            </a:ln>
          </c:spPr>
          <c:marker>
            <c:spPr>
              <a:solidFill>
                <a:srgbClr val="2C6381"/>
              </a:solidFill>
              <a:ln>
                <a:solidFill>
                  <a:srgbClr val="2C6381"/>
                </a:solidFill>
              </a:ln>
            </c:spPr>
          </c:marker>
          <c:dLbls>
            <c:dLbl>
              <c:idx val="0"/>
              <c:layout>
                <c:manualLayout>
                  <c:x val="-6.5305133414213873E-2"/>
                  <c:y val="-5.97105570137065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7760371616135078E-2"/>
                  <c:y val="-5.97105570137066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7760371616135078E-2"/>
                  <c:y val="-5.97105570137065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0736562789783184E-2"/>
                  <c:y val="-5.97105570137066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6.6688945137079375E-2"/>
                  <c:y val="-7.35994459025955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6.8281324587861972E-2"/>
                  <c:y val="-7.8229075532225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6.5305133414213873E-2"/>
                  <c:y val="-6.43401866433362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'OUS - Dual Enrolled'!$B$3:$H$3</c:f>
              <c:strCache>
                <c:ptCount val="7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</c:strCache>
            </c:strRef>
          </c:cat>
          <c:val>
            <c:numRef>
              <c:f>'OUS - Dual Enrolled'!$B$6:$H$6</c:f>
              <c:numCache>
                <c:formatCode>0.0%</c:formatCode>
                <c:ptCount val="7"/>
                <c:pt idx="0">
                  <c:v>9.9571135558456092E-2</c:v>
                </c:pt>
                <c:pt idx="1">
                  <c:v>9.3684210526315786E-2</c:v>
                </c:pt>
                <c:pt idx="2">
                  <c:v>8.5607341221927077E-2</c:v>
                </c:pt>
                <c:pt idx="3">
                  <c:v>8.6716681376875548E-2</c:v>
                </c:pt>
                <c:pt idx="4">
                  <c:v>9.0170762182423994E-2</c:v>
                </c:pt>
                <c:pt idx="5">
                  <c:v>0.10259989187156973</c:v>
                </c:pt>
                <c:pt idx="6">
                  <c:v>0.10299999999999999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495296"/>
        <c:axId val="29496448"/>
      </c:lineChart>
      <c:lineChart>
        <c:grouping val="stacked"/>
        <c:varyColors val="0"/>
        <c:ser>
          <c:idx val="1"/>
          <c:order val="1"/>
          <c:tx>
            <c:strRef>
              <c:f>'OUS - Dual Enrolled'!$A$12</c:f>
              <c:strCache>
                <c:ptCount val="1"/>
                <c:pt idx="0">
                  <c:v>Percentage of Annual Total</c:v>
                </c:pt>
              </c:strCache>
            </c:strRef>
          </c:tx>
          <c:dLbls>
            <c:dLbl>
              <c:idx val="0"/>
              <c:layout>
                <c:manualLayout>
                  <c:x val="2.9761911736481002E-3"/>
                  <c:y val="-4.1666666666666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7.142858816755443E-2"/>
                  <c:y val="8.3333333333333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6547632299313907E-2"/>
                  <c:y val="7.40740740740741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1666676431073406E-2"/>
                  <c:y val="6.944444444444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'OUS - Dual Enrolled'!$B$10:$G$10</c:f>
              <c:strCache>
                <c:ptCount val="6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</c:strCache>
            </c:strRef>
          </c:cat>
          <c:val>
            <c:numRef>
              <c:f>'OUS - Dual Enrolled'!$B$12:$G$12</c:f>
              <c:numCache>
                <c:formatCode>0.0%</c:formatCode>
                <c:ptCount val="6"/>
                <c:pt idx="0">
                  <c:v>0.91947565543071164</c:v>
                </c:pt>
                <c:pt idx="1">
                  <c:v>0.8715890850722311</c:v>
                </c:pt>
                <c:pt idx="2">
                  <c:v>0.88293370944992944</c:v>
                </c:pt>
                <c:pt idx="3">
                  <c:v>0.86768447837150131</c:v>
                </c:pt>
                <c:pt idx="4">
                  <c:v>0.87066974595842961</c:v>
                </c:pt>
                <c:pt idx="5">
                  <c:v>0.88247053485656068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195200"/>
        <c:axId val="29497984"/>
      </c:lineChart>
      <c:catAx>
        <c:axId val="294952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2400000"/>
          <a:lstStyle/>
          <a:p>
            <a:pPr>
              <a:defRPr/>
            </a:pPr>
            <a:endParaRPr lang="en-US"/>
          </a:p>
        </c:txPr>
        <c:crossAx val="29496448"/>
        <c:crosses val="autoZero"/>
        <c:auto val="1"/>
        <c:lblAlgn val="ctr"/>
        <c:lblOffset val="100"/>
        <c:noMultiLvlLbl val="0"/>
      </c:catAx>
      <c:valAx>
        <c:axId val="29496448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29495296"/>
        <c:crosses val="autoZero"/>
        <c:crossBetween val="between"/>
        <c:majorUnit val="5.000000000000001E-2"/>
      </c:valAx>
      <c:valAx>
        <c:axId val="29497984"/>
        <c:scaling>
          <c:orientation val="minMax"/>
        </c:scaling>
        <c:delete val="0"/>
        <c:axPos val="r"/>
        <c:numFmt formatCode="0.0%" sourceLinked="1"/>
        <c:majorTickMark val="out"/>
        <c:minorTickMark val="none"/>
        <c:tickLblPos val="nextTo"/>
        <c:crossAx val="60195200"/>
        <c:crosses val="max"/>
        <c:crossBetween val="between"/>
      </c:valAx>
      <c:catAx>
        <c:axId val="60195200"/>
        <c:scaling>
          <c:orientation val="minMax"/>
        </c:scaling>
        <c:delete val="1"/>
        <c:axPos val="b"/>
        <c:majorTickMark val="out"/>
        <c:minorTickMark val="none"/>
        <c:tickLblPos val="nextTo"/>
        <c:crossAx val="29497984"/>
        <c:crosses val="autoZero"/>
        <c:auto val="1"/>
        <c:lblAlgn val="ctr"/>
        <c:lblOffset val="100"/>
        <c:noMultiLvlLbl val="0"/>
      </c:catAx>
    </c:plotArea>
    <c:legend>
      <c:legendPos val="t"/>
      <c:layout>
        <c:manualLayout>
          <c:xMode val="edge"/>
          <c:yMode val="edge"/>
          <c:x val="5.2962003778805437E-2"/>
          <c:y val="0.12069246128922881"/>
          <c:w val="0.89999987118171876"/>
          <c:h val="6.9683673933821855E-2"/>
        </c:manualLayout>
      </c:layout>
      <c:overlay val="0"/>
    </c:legend>
    <c:plotVisOnly val="1"/>
    <c:dispBlanksAs val="zero"/>
    <c:showDLblsOverMax val="0"/>
  </c:chart>
  <c:spPr>
    <a:solidFill>
      <a:schemeClr val="bg1"/>
    </a:solidFill>
    <a:ln w="19050">
      <a:solidFill>
        <a:srgbClr val="2C6381"/>
      </a:solidFill>
    </a:ln>
    <a:effectLst>
      <a:outerShdw blurRad="50800" dist="38100" dir="2700000" algn="tl" rotWithShape="0">
        <a:prstClr val="black">
          <a:alpha val="40000"/>
        </a:prstClr>
      </a:outerShdw>
    </a:effectLst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Credits</a:t>
            </a:r>
            <a:r>
              <a:rPr lang="en-US" baseline="0"/>
              <a:t> Earned per Academic Year</a:t>
            </a:r>
            <a:endParaRPr lang="en-US"/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0.17686535388809957"/>
          <c:y val="0.22636708783495083"/>
          <c:w val="0.70769420693578933"/>
          <c:h val="0.57370428696412945"/>
        </c:manualLayout>
      </c:layout>
      <c:lineChart>
        <c:grouping val="standard"/>
        <c:varyColors val="0"/>
        <c:ser>
          <c:idx val="0"/>
          <c:order val="0"/>
          <c:tx>
            <c:v>15+ Credits</c:v>
          </c:tx>
          <c:spPr>
            <a:ln>
              <a:solidFill>
                <a:srgbClr val="2C6381"/>
              </a:solidFill>
            </a:ln>
          </c:spPr>
          <c:marker>
            <c:spPr>
              <a:solidFill>
                <a:srgbClr val="2C6381"/>
              </a:solidFill>
              <a:ln>
                <a:solidFill>
                  <a:srgbClr val="2C6381"/>
                </a:solidFill>
              </a:ln>
            </c:spPr>
          </c:marker>
          <c:cat>
            <c:strRef>
              <c:f>'Credit Earned'!$B$3:$H$3</c:f>
              <c:strCache>
                <c:ptCount val="7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</c:strCache>
            </c:strRef>
          </c:cat>
          <c:val>
            <c:numRef>
              <c:f>'Credit Earned'!$B$6:$H$6</c:f>
              <c:numCache>
                <c:formatCode>0.0%</c:formatCode>
                <c:ptCount val="7"/>
                <c:pt idx="0">
                  <c:v>0.48163341413388028</c:v>
                </c:pt>
                <c:pt idx="1">
                  <c:v>0.51112781954887221</c:v>
                </c:pt>
                <c:pt idx="2">
                  <c:v>0.53887949770586818</c:v>
                </c:pt>
                <c:pt idx="3">
                  <c:v>0.55505295675198585</c:v>
                </c:pt>
                <c:pt idx="4">
                  <c:v>0.535506039150354</c:v>
                </c:pt>
                <c:pt idx="5">
                  <c:v>0.52443994545819206</c:v>
                </c:pt>
                <c:pt idx="6">
                  <c:v>0.52443994545819206</c:v>
                </c:pt>
              </c:numCache>
            </c:numRef>
          </c:val>
          <c:smooth val="0"/>
        </c:ser>
        <c:ser>
          <c:idx val="1"/>
          <c:order val="1"/>
          <c:tx>
            <c:v>30+ Credits</c:v>
          </c:tx>
          <c:cat>
            <c:strRef>
              <c:f>'Credit Earned'!$B$3:$H$3</c:f>
              <c:strCache>
                <c:ptCount val="7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</c:strCache>
            </c:strRef>
          </c:cat>
          <c:val>
            <c:numRef>
              <c:f>'Credit Earned'!$B$8:$H$8</c:f>
              <c:numCache>
                <c:formatCode>0.0%</c:formatCode>
                <c:ptCount val="7"/>
                <c:pt idx="0">
                  <c:v>0.20977065075517434</c:v>
                </c:pt>
                <c:pt idx="1">
                  <c:v>0.23308270676691728</c:v>
                </c:pt>
                <c:pt idx="2">
                  <c:v>0.25428640425018112</c:v>
                </c:pt>
                <c:pt idx="3">
                  <c:v>0.26599735216240072</c:v>
                </c:pt>
                <c:pt idx="4">
                  <c:v>0.25437317784256558</c:v>
                </c:pt>
                <c:pt idx="5">
                  <c:v>0.24350205835544783</c:v>
                </c:pt>
                <c:pt idx="6">
                  <c:v>0.24350205835544783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3042688"/>
        <c:axId val="63044224"/>
      </c:lineChart>
      <c:catAx>
        <c:axId val="630426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2700000"/>
          <a:lstStyle/>
          <a:p>
            <a:pPr>
              <a:defRPr/>
            </a:pPr>
            <a:endParaRPr lang="en-US"/>
          </a:p>
        </c:txPr>
        <c:crossAx val="63044224"/>
        <c:crosses val="autoZero"/>
        <c:auto val="1"/>
        <c:lblAlgn val="ctr"/>
        <c:lblOffset val="100"/>
        <c:noMultiLvlLbl val="0"/>
      </c:catAx>
      <c:valAx>
        <c:axId val="6304422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630426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1533409550800017"/>
          <c:y val="0.12325721784776901"/>
          <c:w val="0.55082666100127031"/>
          <c:h val="6.5630470609778432E-2"/>
        </c:manualLayout>
      </c:layout>
      <c:overlay val="0"/>
    </c:legend>
    <c:plotVisOnly val="1"/>
    <c:dispBlanksAs val="gap"/>
    <c:showDLblsOverMax val="0"/>
  </c:chart>
  <c:spPr>
    <a:solidFill>
      <a:schemeClr val="bg1"/>
    </a:solidFill>
    <a:ln w="19050">
      <a:solidFill>
        <a:srgbClr val="2C6381"/>
      </a:solidFill>
    </a:ln>
    <a:effectLst>
      <a:outerShdw blurRad="50800" dist="38100" dir="2700000" algn="tl" rotWithShape="0">
        <a:prstClr val="black">
          <a:alpha val="40000"/>
        </a:prstClr>
      </a:outerShdw>
    </a:effectLst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847969307636594"/>
          <c:y val="0.23162962617838451"/>
          <c:w val="0.66843590631824001"/>
          <c:h val="0.57966888754290324"/>
        </c:manualLayout>
      </c:layout>
      <c:lineChart>
        <c:grouping val="standard"/>
        <c:varyColors val="0"/>
        <c:ser>
          <c:idx val="0"/>
          <c:order val="0"/>
          <c:tx>
            <c:strRef>
              <c:f>'Dev. Ed'!$A$4</c:f>
              <c:strCache>
                <c:ptCount val="1"/>
                <c:pt idx="0">
                  <c:v>Writing</c:v>
                </c:pt>
              </c:strCache>
            </c:strRef>
          </c:tx>
          <c:spPr>
            <a:ln>
              <a:solidFill>
                <a:srgbClr val="3B5D67"/>
              </a:solidFill>
            </a:ln>
          </c:spPr>
          <c:marker>
            <c:spPr>
              <a:solidFill>
                <a:srgbClr val="3B5D67"/>
              </a:solidFill>
              <a:ln>
                <a:solidFill>
                  <a:srgbClr val="3B5D67"/>
                </a:solidFill>
              </a:ln>
            </c:spPr>
          </c:marker>
          <c:cat>
            <c:strRef>
              <c:f>'Dev. Ed'!$B$3:$H$3</c:f>
              <c:strCache>
                <c:ptCount val="7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</c:strCache>
            </c:strRef>
          </c:cat>
          <c:val>
            <c:numRef>
              <c:f>'Dev. Ed'!$B$7:$H$7</c:f>
              <c:numCache>
                <c:formatCode>0.0%</c:formatCode>
                <c:ptCount val="7"/>
                <c:pt idx="0">
                  <c:v>0.52059596844872913</c:v>
                </c:pt>
                <c:pt idx="1">
                  <c:v>0.61070005691519635</c:v>
                </c:pt>
                <c:pt idx="2">
                  <c:v>0.63864249903586578</c:v>
                </c:pt>
                <c:pt idx="3">
                  <c:v>0.63524590163934425</c:v>
                </c:pt>
                <c:pt idx="4">
                  <c:v>0.6228929831438651</c:v>
                </c:pt>
                <c:pt idx="5" formatCode="0%">
                  <c:v>0.62</c:v>
                </c:pt>
                <c:pt idx="6" formatCode="0%">
                  <c:v>0.62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'Dev. Ed'!$A$8</c:f>
              <c:strCache>
                <c:ptCount val="1"/>
                <c:pt idx="0">
                  <c:v>Math</c:v>
                </c:pt>
              </c:strCache>
            </c:strRef>
          </c:tx>
          <c:cat>
            <c:strRef>
              <c:f>'Dev. Ed'!$B$3:$H$3</c:f>
              <c:strCache>
                <c:ptCount val="7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</c:strCache>
            </c:strRef>
          </c:cat>
          <c:val>
            <c:numRef>
              <c:f>'Dev. Ed'!$B$11:$H$11</c:f>
              <c:numCache>
                <c:formatCode>0.0%</c:formatCode>
                <c:ptCount val="7"/>
                <c:pt idx="0">
                  <c:v>0.62775919732441476</c:v>
                </c:pt>
                <c:pt idx="1">
                  <c:v>0.68139097744360899</c:v>
                </c:pt>
                <c:pt idx="2">
                  <c:v>0.69648678015211885</c:v>
                </c:pt>
                <c:pt idx="3">
                  <c:v>0.65469889858389363</c:v>
                </c:pt>
                <c:pt idx="4">
                  <c:v>0.63601823708206684</c:v>
                </c:pt>
                <c:pt idx="5" formatCode="0%">
                  <c:v>0.64</c:v>
                </c:pt>
                <c:pt idx="6" formatCode="0%">
                  <c:v>0.65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841024"/>
        <c:axId val="83842560"/>
      </c:lineChart>
      <c:catAx>
        <c:axId val="838410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2700000"/>
          <a:lstStyle/>
          <a:p>
            <a:pPr>
              <a:defRPr/>
            </a:pPr>
            <a:endParaRPr lang="en-US"/>
          </a:p>
        </c:txPr>
        <c:crossAx val="83842560"/>
        <c:crosses val="autoZero"/>
        <c:auto val="1"/>
        <c:lblAlgn val="ctr"/>
        <c:lblOffset val="100"/>
        <c:noMultiLvlLbl val="0"/>
      </c:catAx>
      <c:valAx>
        <c:axId val="83842560"/>
        <c:scaling>
          <c:orientation val="minMax"/>
          <c:min val="0.4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83841024"/>
        <c:crosses val="autoZero"/>
        <c:crossBetween val="between"/>
        <c:majorUnit val="5.000000000000001E-2"/>
      </c:valAx>
    </c:plotArea>
    <c:legend>
      <c:legendPos val="r"/>
      <c:layout>
        <c:manualLayout>
          <c:xMode val="edge"/>
          <c:yMode val="edge"/>
          <c:x val="0.21183857999851122"/>
          <c:y val="0.13675379334979576"/>
          <c:w val="0.5237936637266577"/>
          <c:h val="4.7991427107114563E-2"/>
        </c:manualLayout>
      </c:layout>
      <c:overlay val="0"/>
    </c:legend>
    <c:plotVisOnly val="1"/>
    <c:dispBlanksAs val="gap"/>
    <c:showDLblsOverMax val="0"/>
  </c:chart>
  <c:spPr>
    <a:solidFill>
      <a:schemeClr val="bg1"/>
    </a:solidFill>
    <a:ln w="19050">
      <a:solidFill>
        <a:srgbClr val="2C6381"/>
      </a:solidFill>
    </a:ln>
    <a:effectLst>
      <a:outerShdw blurRad="50800" dist="38100" dir="2700000" algn="tl" rotWithShape="0">
        <a:prstClr val="black">
          <a:alpha val="40000"/>
        </a:prstClr>
      </a:outerShdw>
    </a:effectLst>
  </c:sp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Degrees!$A$9</c:f>
              <c:strCache>
                <c:ptCount val="1"/>
                <c:pt idx="0">
                  <c:v>% CDS population awarded a degree</c:v>
                </c:pt>
              </c:strCache>
            </c:strRef>
          </c:tx>
          <c:spPr>
            <a:ln>
              <a:solidFill>
                <a:srgbClr val="2C6381"/>
              </a:solidFill>
            </a:ln>
          </c:spPr>
          <c:marker>
            <c:spPr>
              <a:solidFill>
                <a:srgbClr val="3B5D67"/>
              </a:solidFill>
              <a:ln>
                <a:solidFill>
                  <a:srgbClr val="2C6381"/>
                </a:solidFill>
              </a:ln>
            </c:spPr>
          </c:marker>
          <c:dLbls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Degrees!$B$7:$I$7</c:f>
              <c:strCache>
                <c:ptCount val="8"/>
                <c:pt idx="0">
                  <c:v>2004-05</c:v>
                </c:pt>
                <c:pt idx="1">
                  <c:v>2005-06</c:v>
                </c:pt>
                <c:pt idx="2">
                  <c:v>2006-07</c:v>
                </c:pt>
                <c:pt idx="3">
                  <c:v>2007-08</c:v>
                </c:pt>
                <c:pt idx="4">
                  <c:v>2008-09</c:v>
                </c:pt>
                <c:pt idx="5">
                  <c:v>2009-10</c:v>
                </c:pt>
                <c:pt idx="6">
                  <c:v>2010-11</c:v>
                </c:pt>
                <c:pt idx="7">
                  <c:v>2011-12</c:v>
                </c:pt>
              </c:strCache>
            </c:strRef>
          </c:cat>
          <c:val>
            <c:numRef>
              <c:f>Degrees!$B$9:$I$9</c:f>
              <c:numCache>
                <c:formatCode>0.0%</c:formatCode>
                <c:ptCount val="8"/>
                <c:pt idx="0">
                  <c:v>6.4625850340136057E-2</c:v>
                </c:pt>
                <c:pt idx="1">
                  <c:v>7.769844603107938E-2</c:v>
                </c:pt>
                <c:pt idx="2">
                  <c:v>7.0867812433694041E-2</c:v>
                </c:pt>
                <c:pt idx="3">
                  <c:v>6.6496707032079883E-2</c:v>
                </c:pt>
                <c:pt idx="4">
                  <c:v>6.7401441288681641E-2</c:v>
                </c:pt>
                <c:pt idx="5">
                  <c:v>7.6822673876561623E-2</c:v>
                </c:pt>
                <c:pt idx="6">
                  <c:v>7.5338345864661649E-2</c:v>
                </c:pt>
                <c:pt idx="7">
                  <c:v>7.8724945665298238E-2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871616"/>
        <c:axId val="83873152"/>
      </c:lineChart>
      <c:catAx>
        <c:axId val="838716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2700000"/>
          <a:lstStyle/>
          <a:p>
            <a:pPr>
              <a:defRPr/>
            </a:pPr>
            <a:endParaRPr lang="en-US"/>
          </a:p>
        </c:txPr>
        <c:crossAx val="83873152"/>
        <c:crosses val="autoZero"/>
        <c:auto val="1"/>
        <c:lblAlgn val="ctr"/>
        <c:lblOffset val="100"/>
        <c:noMultiLvlLbl val="0"/>
      </c:catAx>
      <c:valAx>
        <c:axId val="83873152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8387161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solidFill>
      <a:schemeClr val="bg1"/>
    </a:solidFill>
    <a:ln w="19050">
      <a:solidFill>
        <a:srgbClr val="2C6381"/>
      </a:solidFill>
    </a:ln>
    <a:effectLst>
      <a:outerShdw blurRad="50800" dist="38100" dir="2700000" algn="tl" rotWithShape="0">
        <a:prstClr val="black">
          <a:alpha val="40000"/>
        </a:prstClr>
      </a:outerShdw>
    </a:effectLst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1286725749866145"/>
          <c:y val="2.7777777777777776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Certificates!$A$9</c:f>
              <c:strCache>
                <c:ptCount val="1"/>
                <c:pt idx="0">
                  <c:v>% CDS population awarded a certificate</c:v>
                </c:pt>
              </c:strCache>
            </c:strRef>
          </c:tx>
          <c:spPr>
            <a:ln>
              <a:solidFill>
                <a:srgbClr val="2C6381"/>
              </a:solidFill>
            </a:ln>
          </c:spPr>
          <c:marker>
            <c:symbol val="diamond"/>
            <c:size val="7"/>
            <c:spPr>
              <a:solidFill>
                <a:srgbClr val="3B5D67"/>
              </a:solidFill>
              <a:ln>
                <a:solidFill>
                  <a:srgbClr val="2C6381"/>
                </a:solidFill>
              </a:ln>
            </c:spPr>
          </c:marker>
          <c:dLbls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Certificates!$B$7:$I$7</c:f>
              <c:strCache>
                <c:ptCount val="8"/>
                <c:pt idx="0">
                  <c:v>2004-05</c:v>
                </c:pt>
                <c:pt idx="1">
                  <c:v>2005-06</c:v>
                </c:pt>
                <c:pt idx="2">
                  <c:v>2006-07</c:v>
                </c:pt>
                <c:pt idx="3">
                  <c:v>2007-08</c:v>
                </c:pt>
                <c:pt idx="4">
                  <c:v>2008-09</c:v>
                </c:pt>
                <c:pt idx="5">
                  <c:v>2009-10</c:v>
                </c:pt>
                <c:pt idx="6">
                  <c:v>2010-11</c:v>
                </c:pt>
                <c:pt idx="7">
                  <c:v>2011-12</c:v>
                </c:pt>
              </c:strCache>
            </c:strRef>
          </c:cat>
          <c:val>
            <c:numRef>
              <c:f>Certificates!$B$9:$I$9</c:f>
              <c:numCache>
                <c:formatCode>0.0%</c:formatCode>
                <c:ptCount val="8"/>
                <c:pt idx="0">
                  <c:v>2.661064425770308E-2</c:v>
                </c:pt>
                <c:pt idx="1">
                  <c:v>3.7589248215035696E-2</c:v>
                </c:pt>
                <c:pt idx="2">
                  <c:v>4.2011457670273714E-2</c:v>
                </c:pt>
                <c:pt idx="3">
                  <c:v>3.5054174633524539E-2</c:v>
                </c:pt>
                <c:pt idx="4">
                  <c:v>4.2602797795676134E-2</c:v>
                </c:pt>
                <c:pt idx="5">
                  <c:v>6.6007831437628187E-2</c:v>
                </c:pt>
                <c:pt idx="6">
                  <c:v>5.6240601503759396E-2</c:v>
                </c:pt>
                <c:pt idx="7">
                  <c:v>5.6991064960154554E-2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775488"/>
        <c:axId val="83777024"/>
      </c:lineChart>
      <c:catAx>
        <c:axId val="837754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2700000"/>
          <a:lstStyle/>
          <a:p>
            <a:pPr>
              <a:defRPr/>
            </a:pPr>
            <a:endParaRPr lang="en-US"/>
          </a:p>
        </c:txPr>
        <c:crossAx val="83777024"/>
        <c:crosses val="autoZero"/>
        <c:auto val="1"/>
        <c:lblAlgn val="ctr"/>
        <c:lblOffset val="100"/>
        <c:noMultiLvlLbl val="0"/>
      </c:catAx>
      <c:valAx>
        <c:axId val="8377702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8377548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solidFill>
      <a:schemeClr val="bg1"/>
    </a:solidFill>
    <a:ln w="19050">
      <a:solidFill>
        <a:srgbClr val="2C6381"/>
      </a:solidFill>
    </a:ln>
    <a:effectLst>
      <a:outerShdw blurRad="50800" dist="38100" dir="2700000" algn="tl" rotWithShape="0">
        <a:prstClr val="black">
          <a:alpha val="40000"/>
        </a:prstClr>
      </a:outerShdw>
    </a:effectLst>
  </c:sp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0.08217</cdr:x>
      <cdr:y>0.03402</cdr:y>
    </cdr:from>
    <cdr:to>
      <cdr:x>0.91938</cdr:x>
      <cdr:y>0.12226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38451" y="176278"/>
          <a:ext cx="54864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b="1" dirty="0" err="1" smtClean="0"/>
            <a:t>Dev</a:t>
          </a:r>
          <a:r>
            <a:rPr lang="en-US" sz="1800" b="1" dirty="0" smtClean="0"/>
            <a:t> Ed Math &amp; Writing Completion Percentages</a:t>
          </a:r>
          <a:endParaRPr lang="en-US" sz="18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7ECDA39-A3AB-40CF-ABA3-979B36850813}" type="datetimeFigureOut">
              <a:rPr lang="en-US" smtClean="0"/>
              <a:pPr/>
              <a:t>4/19/2013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821AF0E-3E0C-45AE-8D5D-CA55D0CFC1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309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335E4-C4C9-4F7A-BF04-B5A637325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Central Oregon Community College | 2600 N.W. College Way | Bend, Oregon 97701 | (541) 383-7700 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335E4-C4C9-4F7A-BF04-B5A637325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Central Oregon Community College | 2600 N.W. College Way | Bend, Oregon 97701 | (541) 383-7700 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st0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152400" y="6629400"/>
            <a:ext cx="8839200" cy="228600"/>
          </a:xfrm>
          <a:prstGeom prst="rect">
            <a:avLst/>
          </a:prstGeom>
        </p:spPr>
        <p:txBody>
          <a:bodyPr/>
          <a:lstStyle>
            <a:lvl1pPr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Central Oregon Community College | 2600 N.W. College Way | Bend, Oregon 97701 | (541) 383-7700 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335E4-C4C9-4F7A-BF04-B5A637325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Central Oregon Community College | 2600 N.W. College Way | Bend, Oregon 97701 | (541) 383-7700 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0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152400" y="6629400"/>
            <a:ext cx="8839200" cy="228600"/>
          </a:xfrm>
          <a:prstGeom prst="rect">
            <a:avLst/>
          </a:prstGeom>
        </p:spPr>
        <p:txBody>
          <a:bodyPr/>
          <a:lstStyle>
            <a:lvl1pPr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Central Oregon Community College | 2600 N.W. College Way | Bend, Oregon 97701 | (541) 383-7700 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335E4-C4C9-4F7A-BF04-B5A637325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Central Oregon Community College | 2600 N.W. College Way | Bend, Oregon 97701 | (541) 383-7700 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819400"/>
            <a:ext cx="8229600" cy="3306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624840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335E4-C4C9-4F7A-BF04-B5A637325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152400" y="6629400"/>
            <a:ext cx="8839200" cy="228600"/>
          </a:xfrm>
          <a:prstGeom prst="rect">
            <a:avLst/>
          </a:prstGeom>
        </p:spPr>
        <p:txBody>
          <a:bodyPr/>
          <a:lstStyle>
            <a:lvl1pPr algn="ctr"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Central Oregon Community College | 2600 N.W. College Way | Bend, Oregon 97701 | (541) 383-7700 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819400"/>
            <a:ext cx="8229600" cy="3306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624840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335E4-C4C9-4F7A-BF04-B5A637325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152400" y="6629400"/>
            <a:ext cx="8839200" cy="228600"/>
          </a:xfrm>
          <a:prstGeom prst="rect">
            <a:avLst/>
          </a:prstGeom>
        </p:spPr>
        <p:txBody>
          <a:bodyPr/>
          <a:lstStyle>
            <a:lvl1pPr algn="ctr"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Central Oregon Community College | 2600 N.W. College Way | Bend, Oregon 97701 | (541) 383-7700 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Central Oregon Community College | 2600 N.W. College Way | Bend, Oregon 97701 | (541) 383-7700 | www.cocc.edu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828800"/>
            <a:ext cx="7278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Calibri" pitchFamily="34" charset="0"/>
                <a:cs typeface="Calibri" pitchFamily="34" charset="0"/>
              </a:rPr>
              <a:t>COCC &amp; Student Success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9699" y="3276600"/>
            <a:ext cx="3095625" cy="21812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152400" y="6629400"/>
            <a:ext cx="8839200" cy="228600"/>
          </a:xfrm>
        </p:spPr>
        <p:txBody>
          <a:bodyPr/>
          <a:lstStyle/>
          <a:p>
            <a:r>
              <a:rPr lang="en-US" dirty="0" smtClean="0"/>
              <a:t>Central Oregon Community College | 2600 N.W. College Way | Bend, Oregon 97701 | (541) 383-7700 | www.cocc.edu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3810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COCC &amp; Student Success Planning</a:t>
            </a:r>
            <a:endParaRPr lang="en-US" sz="2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1000" y="1371600"/>
            <a:ext cx="77724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2C6381"/>
                </a:solidFill>
                <a:latin typeface="Calibri" pitchFamily="34" charset="0"/>
                <a:cs typeface="Calibri" pitchFamily="34" charset="0"/>
              </a:rPr>
              <a:t>Goal</a:t>
            </a:r>
          </a:p>
          <a:p>
            <a:r>
              <a:rPr lang="en-US" sz="2000" dirty="0" smtClean="0">
                <a:latin typeface="Calibri" pitchFamily="34" charset="0"/>
                <a:cs typeface="Calibri" pitchFamily="34" charset="0"/>
              </a:rPr>
              <a:t>Make significant improvement in </a:t>
            </a:r>
            <a:r>
              <a:rPr lang="en-US" sz="2000" b="1" dirty="0" smtClean="0">
                <a:latin typeface="Calibri" pitchFamily="34" charset="0"/>
                <a:cs typeface="Calibri" pitchFamily="34" charset="0"/>
              </a:rPr>
              <a:t>credit student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success benchmarks for those students taking COCC </a:t>
            </a:r>
            <a:r>
              <a:rPr lang="en-US" sz="2000" b="1" dirty="0" smtClean="0">
                <a:latin typeface="Calibri" pitchFamily="34" charset="0"/>
                <a:cs typeface="Calibri" pitchFamily="34" charset="0"/>
              </a:rPr>
              <a:t>credit classes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endParaRPr lang="en-US" sz="2000" dirty="0">
              <a:latin typeface="Calibri" pitchFamily="34" charset="0"/>
              <a:cs typeface="Calibri" pitchFamily="34" charset="0"/>
            </a:endParaRPr>
          </a:p>
          <a:p>
            <a:r>
              <a:rPr lang="en-US" sz="2000" b="1" dirty="0" smtClean="0">
                <a:solidFill>
                  <a:srgbClr val="2C6381"/>
                </a:solidFill>
                <a:latin typeface="Calibri" pitchFamily="34" charset="0"/>
                <a:cs typeface="Calibri" pitchFamily="34" charset="0"/>
              </a:rPr>
              <a:t>Outcome</a:t>
            </a:r>
            <a:endParaRPr lang="en-US" sz="2000" dirty="0" smtClean="0">
              <a:solidFill>
                <a:srgbClr val="2C638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US" sz="2000" dirty="0" smtClean="0">
                <a:latin typeface="Calibri" pitchFamily="34" charset="0"/>
                <a:cs typeface="Calibri" pitchFamily="34" charset="0"/>
              </a:rPr>
              <a:t>Through a campus-wide prioritization process, identify “two to five” strategies which will increase student success.  Strategies may be new or a redesign of current activities.</a:t>
            </a:r>
          </a:p>
          <a:p>
            <a:endParaRPr lang="en-US" sz="2000" dirty="0">
              <a:latin typeface="Calibri" pitchFamily="34" charset="0"/>
              <a:cs typeface="Calibri" pitchFamily="34" charset="0"/>
            </a:endParaRPr>
          </a:p>
          <a:p>
            <a:r>
              <a:rPr lang="en-US" sz="2000" b="1" dirty="0" smtClean="0">
                <a:solidFill>
                  <a:srgbClr val="2C6381"/>
                </a:solidFill>
                <a:latin typeface="Calibri" pitchFamily="34" charset="0"/>
                <a:cs typeface="Calibri" pitchFamily="34" charset="0"/>
              </a:rPr>
              <a:t>Process &amp; Timeline</a:t>
            </a:r>
            <a:endParaRPr lang="en-US" sz="2000" dirty="0" smtClean="0">
              <a:solidFill>
                <a:srgbClr val="2C6381"/>
              </a:solidFill>
              <a:latin typeface="Calibri" pitchFamily="34" charset="0"/>
              <a:cs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Department meetings (spring term)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Survey (spring term)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Review of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findings (spring term finals week)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Implementation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teams (summer and fall terms)</a:t>
            </a:r>
            <a:endParaRPr lang="en-US" dirty="0">
              <a:latin typeface="Calibri" pitchFamily="34" charset="0"/>
              <a:cs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Campus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updates (fall retreat and beyond)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152400" y="6629400"/>
            <a:ext cx="8839200" cy="228600"/>
          </a:xfrm>
        </p:spPr>
        <p:txBody>
          <a:bodyPr/>
          <a:lstStyle/>
          <a:p>
            <a:r>
              <a:rPr lang="en-US" dirty="0" smtClean="0"/>
              <a:t>Central Oregon Community College | 2600 N.W. College Way | Bend, Oregon 97701 | (541) 383-7700 | www.cocc.edu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" y="2286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 Why focus on this now?</a:t>
            </a:r>
            <a:endParaRPr lang="en-US" sz="2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1371600"/>
            <a:ext cx="7981950" cy="1205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000"/>
              </a:spcAft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40-40-20</a:t>
            </a:r>
          </a:p>
          <a:p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1981200"/>
            <a:ext cx="3486150" cy="254790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54646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152400" y="6629400"/>
            <a:ext cx="8839200" cy="228600"/>
          </a:xfrm>
        </p:spPr>
        <p:txBody>
          <a:bodyPr/>
          <a:lstStyle/>
          <a:p>
            <a:r>
              <a:rPr lang="en-US" dirty="0" smtClean="0"/>
              <a:t>Central Oregon Community College | 2600 N.W. College Way | Bend, Oregon 97701 | (541) 383-7700 | www.cocc.edu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" y="2286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 Why focus on this now?</a:t>
            </a:r>
            <a:endParaRPr lang="en-US" sz="2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Freeform 5"/>
          <p:cNvSpPr>
            <a:spLocks noEditPoints="1"/>
          </p:cNvSpPr>
          <p:nvPr/>
        </p:nvSpPr>
        <p:spPr bwMode="auto">
          <a:xfrm>
            <a:off x="2076274" y="4525640"/>
            <a:ext cx="5856288" cy="1562100"/>
          </a:xfrm>
          <a:custGeom>
            <a:avLst/>
            <a:gdLst>
              <a:gd name="T0" fmla="*/ 0 w 3689"/>
              <a:gd name="T1" fmla="*/ 2147483647 h 984"/>
              <a:gd name="T2" fmla="*/ 2147483647 w 3689"/>
              <a:gd name="T3" fmla="*/ 2147483647 h 984"/>
              <a:gd name="T4" fmla="*/ 2147483647 w 3689"/>
              <a:gd name="T5" fmla="*/ 2147483647 h 984"/>
              <a:gd name="T6" fmla="*/ 0 w 3689"/>
              <a:gd name="T7" fmla="*/ 2147483647 h 984"/>
              <a:gd name="T8" fmla="*/ 0 w 3689"/>
              <a:gd name="T9" fmla="*/ 2147483647 h 984"/>
              <a:gd name="T10" fmla="*/ 2147483647 w 3689"/>
              <a:gd name="T11" fmla="*/ 2147483647 h 984"/>
              <a:gd name="T12" fmla="*/ 2147483647 w 3689"/>
              <a:gd name="T13" fmla="*/ 2147483647 h 984"/>
              <a:gd name="T14" fmla="*/ 2147483647 w 3689"/>
              <a:gd name="T15" fmla="*/ 2147483647 h 984"/>
              <a:gd name="T16" fmla="*/ 2147483647 w 3689"/>
              <a:gd name="T17" fmla="*/ 2147483647 h 984"/>
              <a:gd name="T18" fmla="*/ 2147483647 w 3689"/>
              <a:gd name="T19" fmla="*/ 2147483647 h 984"/>
              <a:gd name="T20" fmla="*/ 2147483647 w 3689"/>
              <a:gd name="T21" fmla="*/ 0 h 984"/>
              <a:gd name="T22" fmla="*/ 2147483647 w 3689"/>
              <a:gd name="T23" fmla="*/ 0 h 984"/>
              <a:gd name="T24" fmla="*/ 2147483647 w 3689"/>
              <a:gd name="T25" fmla="*/ 2147483647 h 984"/>
              <a:gd name="T26" fmla="*/ 2147483647 w 3689"/>
              <a:gd name="T27" fmla="*/ 2147483647 h 984"/>
              <a:gd name="T28" fmla="*/ 2147483647 w 3689"/>
              <a:gd name="T29" fmla="*/ 0 h 98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3689"/>
              <a:gd name="T46" fmla="*/ 0 h 984"/>
              <a:gd name="T47" fmla="*/ 3689 w 3689"/>
              <a:gd name="T48" fmla="*/ 984 h 984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3689" h="984">
                <a:moveTo>
                  <a:pt x="0" y="684"/>
                </a:moveTo>
                <a:lnTo>
                  <a:pt x="901" y="684"/>
                </a:lnTo>
                <a:lnTo>
                  <a:pt x="901" y="984"/>
                </a:lnTo>
                <a:lnTo>
                  <a:pt x="0" y="984"/>
                </a:lnTo>
                <a:lnTo>
                  <a:pt x="0" y="684"/>
                </a:lnTo>
                <a:close/>
                <a:moveTo>
                  <a:pt x="1397" y="714"/>
                </a:moveTo>
                <a:lnTo>
                  <a:pt x="2299" y="714"/>
                </a:lnTo>
                <a:lnTo>
                  <a:pt x="2299" y="984"/>
                </a:lnTo>
                <a:lnTo>
                  <a:pt x="1397" y="984"/>
                </a:lnTo>
                <a:lnTo>
                  <a:pt x="1397" y="714"/>
                </a:lnTo>
                <a:close/>
                <a:moveTo>
                  <a:pt x="2795" y="0"/>
                </a:moveTo>
                <a:lnTo>
                  <a:pt x="3689" y="0"/>
                </a:lnTo>
                <a:lnTo>
                  <a:pt x="3689" y="984"/>
                </a:lnTo>
                <a:lnTo>
                  <a:pt x="2795" y="984"/>
                </a:lnTo>
                <a:lnTo>
                  <a:pt x="2795" y="0"/>
                </a:lnTo>
                <a:close/>
              </a:path>
            </a:pathLst>
          </a:custGeom>
          <a:solidFill>
            <a:srgbClr val="4F81B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18" tIns="45709" rIns="91418" bIns="45709"/>
          <a:lstStyle>
            <a:defPPr>
              <a:defRPr lang="en-US"/>
            </a:defPPr>
            <a:lvl1pPr marL="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8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3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79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2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72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89129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Freeform 6"/>
          <p:cNvSpPr>
            <a:spLocks noEditPoints="1"/>
          </p:cNvSpPr>
          <p:nvPr/>
        </p:nvSpPr>
        <p:spPr bwMode="auto">
          <a:xfrm>
            <a:off x="2076274" y="3476304"/>
            <a:ext cx="5856288" cy="2182813"/>
          </a:xfrm>
          <a:custGeom>
            <a:avLst/>
            <a:gdLst>
              <a:gd name="T0" fmla="*/ 0 w 3689"/>
              <a:gd name="T1" fmla="*/ 2147483647 h 1375"/>
              <a:gd name="T2" fmla="*/ 2147483647 w 3689"/>
              <a:gd name="T3" fmla="*/ 2147483647 h 1375"/>
              <a:gd name="T4" fmla="*/ 2147483647 w 3689"/>
              <a:gd name="T5" fmla="*/ 2147483647 h 1375"/>
              <a:gd name="T6" fmla="*/ 0 w 3689"/>
              <a:gd name="T7" fmla="*/ 2147483647 h 1375"/>
              <a:gd name="T8" fmla="*/ 0 w 3689"/>
              <a:gd name="T9" fmla="*/ 2147483647 h 1375"/>
              <a:gd name="T10" fmla="*/ 2147483647 w 3689"/>
              <a:gd name="T11" fmla="*/ 2147483647 h 1375"/>
              <a:gd name="T12" fmla="*/ 2147483647 w 3689"/>
              <a:gd name="T13" fmla="*/ 2147483647 h 1375"/>
              <a:gd name="T14" fmla="*/ 2147483647 w 3689"/>
              <a:gd name="T15" fmla="*/ 2147483647 h 1375"/>
              <a:gd name="T16" fmla="*/ 2147483647 w 3689"/>
              <a:gd name="T17" fmla="*/ 2147483647 h 1375"/>
              <a:gd name="T18" fmla="*/ 2147483647 w 3689"/>
              <a:gd name="T19" fmla="*/ 2147483647 h 1375"/>
              <a:gd name="T20" fmla="*/ 2147483647 w 3689"/>
              <a:gd name="T21" fmla="*/ 0 h 1375"/>
              <a:gd name="T22" fmla="*/ 2147483647 w 3689"/>
              <a:gd name="T23" fmla="*/ 0 h 1375"/>
              <a:gd name="T24" fmla="*/ 2147483647 w 3689"/>
              <a:gd name="T25" fmla="*/ 2147483647 h 1375"/>
              <a:gd name="T26" fmla="*/ 2147483647 w 3689"/>
              <a:gd name="T27" fmla="*/ 2147483647 h 1375"/>
              <a:gd name="T28" fmla="*/ 2147483647 w 3689"/>
              <a:gd name="T29" fmla="*/ 0 h 137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3689"/>
              <a:gd name="T46" fmla="*/ 0 h 1375"/>
              <a:gd name="T47" fmla="*/ 3689 w 3689"/>
              <a:gd name="T48" fmla="*/ 1375 h 1375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3689" h="1375">
                <a:moveTo>
                  <a:pt x="0" y="736"/>
                </a:moveTo>
                <a:lnTo>
                  <a:pt x="901" y="736"/>
                </a:lnTo>
                <a:lnTo>
                  <a:pt x="901" y="1345"/>
                </a:lnTo>
                <a:lnTo>
                  <a:pt x="0" y="1345"/>
                </a:lnTo>
                <a:lnTo>
                  <a:pt x="0" y="736"/>
                </a:lnTo>
                <a:close/>
                <a:moveTo>
                  <a:pt x="1397" y="999"/>
                </a:moveTo>
                <a:lnTo>
                  <a:pt x="2299" y="999"/>
                </a:lnTo>
                <a:lnTo>
                  <a:pt x="2299" y="1375"/>
                </a:lnTo>
                <a:lnTo>
                  <a:pt x="1397" y="1375"/>
                </a:lnTo>
                <a:lnTo>
                  <a:pt x="1397" y="999"/>
                </a:lnTo>
                <a:close/>
                <a:moveTo>
                  <a:pt x="2795" y="0"/>
                </a:moveTo>
                <a:lnTo>
                  <a:pt x="3689" y="0"/>
                </a:lnTo>
                <a:lnTo>
                  <a:pt x="3689" y="661"/>
                </a:lnTo>
                <a:lnTo>
                  <a:pt x="2795" y="661"/>
                </a:lnTo>
                <a:lnTo>
                  <a:pt x="2795" y="0"/>
                </a:lnTo>
                <a:close/>
              </a:path>
            </a:pathLst>
          </a:custGeom>
          <a:solidFill>
            <a:srgbClr val="C050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18" tIns="45709" rIns="91418" bIns="45709"/>
          <a:lstStyle>
            <a:defPPr>
              <a:defRPr lang="en-US"/>
            </a:defPPr>
            <a:lvl1pPr marL="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8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3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79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2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72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89129"/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 noEditPoints="1"/>
          </p:cNvSpPr>
          <p:nvPr/>
        </p:nvSpPr>
        <p:spPr bwMode="auto">
          <a:xfrm>
            <a:off x="2076274" y="2617465"/>
            <a:ext cx="5856288" cy="2444750"/>
          </a:xfrm>
          <a:custGeom>
            <a:avLst/>
            <a:gdLst>
              <a:gd name="T0" fmla="*/ 0 w 3689"/>
              <a:gd name="T1" fmla="*/ 2147483647 h 1540"/>
              <a:gd name="T2" fmla="*/ 2147483647 w 3689"/>
              <a:gd name="T3" fmla="*/ 2147483647 h 1540"/>
              <a:gd name="T4" fmla="*/ 2147483647 w 3689"/>
              <a:gd name="T5" fmla="*/ 2147483647 h 1540"/>
              <a:gd name="T6" fmla="*/ 0 w 3689"/>
              <a:gd name="T7" fmla="*/ 2147483647 h 1540"/>
              <a:gd name="T8" fmla="*/ 0 w 3689"/>
              <a:gd name="T9" fmla="*/ 2147483647 h 1540"/>
              <a:gd name="T10" fmla="*/ 2147483647 w 3689"/>
              <a:gd name="T11" fmla="*/ 2147483647 h 1540"/>
              <a:gd name="T12" fmla="*/ 2147483647 w 3689"/>
              <a:gd name="T13" fmla="*/ 2147483647 h 1540"/>
              <a:gd name="T14" fmla="*/ 2147483647 w 3689"/>
              <a:gd name="T15" fmla="*/ 2147483647 h 1540"/>
              <a:gd name="T16" fmla="*/ 2147483647 w 3689"/>
              <a:gd name="T17" fmla="*/ 2147483647 h 1540"/>
              <a:gd name="T18" fmla="*/ 2147483647 w 3689"/>
              <a:gd name="T19" fmla="*/ 2147483647 h 1540"/>
              <a:gd name="T20" fmla="*/ 2147483647 w 3689"/>
              <a:gd name="T21" fmla="*/ 0 h 1540"/>
              <a:gd name="T22" fmla="*/ 2147483647 w 3689"/>
              <a:gd name="T23" fmla="*/ 0 h 1540"/>
              <a:gd name="T24" fmla="*/ 2147483647 w 3689"/>
              <a:gd name="T25" fmla="*/ 2147483647 h 1540"/>
              <a:gd name="T26" fmla="*/ 2147483647 w 3689"/>
              <a:gd name="T27" fmla="*/ 2147483647 h 1540"/>
              <a:gd name="T28" fmla="*/ 2147483647 w 3689"/>
              <a:gd name="T29" fmla="*/ 0 h 154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3689"/>
              <a:gd name="T46" fmla="*/ 0 h 1540"/>
              <a:gd name="T47" fmla="*/ 3689 w 3689"/>
              <a:gd name="T48" fmla="*/ 1540 h 154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3689" h="1540">
                <a:moveTo>
                  <a:pt x="0" y="1119"/>
                </a:moveTo>
                <a:lnTo>
                  <a:pt x="901" y="1119"/>
                </a:lnTo>
                <a:lnTo>
                  <a:pt x="901" y="1277"/>
                </a:lnTo>
                <a:lnTo>
                  <a:pt x="0" y="1277"/>
                </a:lnTo>
                <a:lnTo>
                  <a:pt x="0" y="1119"/>
                </a:lnTo>
                <a:close/>
                <a:moveTo>
                  <a:pt x="1397" y="1458"/>
                </a:moveTo>
                <a:lnTo>
                  <a:pt x="2299" y="1458"/>
                </a:lnTo>
                <a:lnTo>
                  <a:pt x="2299" y="1540"/>
                </a:lnTo>
                <a:lnTo>
                  <a:pt x="1397" y="1540"/>
                </a:lnTo>
                <a:lnTo>
                  <a:pt x="1397" y="1458"/>
                </a:lnTo>
                <a:close/>
                <a:moveTo>
                  <a:pt x="2795" y="0"/>
                </a:moveTo>
                <a:lnTo>
                  <a:pt x="3689" y="0"/>
                </a:lnTo>
                <a:lnTo>
                  <a:pt x="3689" y="541"/>
                </a:lnTo>
                <a:lnTo>
                  <a:pt x="2795" y="541"/>
                </a:lnTo>
                <a:lnTo>
                  <a:pt x="2795" y="0"/>
                </a:lnTo>
                <a:close/>
              </a:path>
            </a:pathLst>
          </a:cu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18" tIns="45709" rIns="91418" bIns="45709"/>
          <a:lstStyle>
            <a:defPPr>
              <a:defRPr lang="en-US"/>
            </a:defPPr>
            <a:lvl1pPr marL="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8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3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79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2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72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89129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682574" y="1466528"/>
            <a:ext cx="11113" cy="4616450"/>
          </a:xfrm>
          <a:prstGeom prst="rect">
            <a:avLst/>
          </a:prstGeom>
          <a:solidFill>
            <a:srgbClr val="868686"/>
          </a:solidFill>
          <a:ln w="12700">
            <a:solidFill>
              <a:srgbClr val="868686"/>
            </a:solidFill>
            <a:bevel/>
            <a:headEnd/>
            <a:tailEnd/>
          </a:ln>
        </p:spPr>
        <p:txBody>
          <a:bodyPr lIns="91418" tIns="45709" rIns="91418" bIns="45709"/>
          <a:lstStyle>
            <a:defPPr>
              <a:defRPr lang="en-US"/>
            </a:defPPr>
            <a:lvl1pPr marL="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8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3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79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2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72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89129"/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688924" y="6076629"/>
            <a:ext cx="6642100" cy="11113"/>
          </a:xfrm>
          <a:prstGeom prst="rect">
            <a:avLst/>
          </a:prstGeom>
          <a:solidFill>
            <a:srgbClr val="868686"/>
          </a:solidFill>
          <a:ln w="12700">
            <a:solidFill>
              <a:srgbClr val="868686"/>
            </a:solidFill>
            <a:bevel/>
            <a:headEnd/>
            <a:tailEnd/>
          </a:ln>
        </p:spPr>
        <p:txBody>
          <a:bodyPr lIns="91418" tIns="45709" rIns="91418" bIns="45709"/>
          <a:lstStyle>
            <a:defPPr>
              <a:defRPr lang="en-US"/>
            </a:defPPr>
            <a:lvl1pPr marL="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8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3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79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2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72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89129"/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17462" y="5962328"/>
            <a:ext cx="94724" cy="217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defPPr>
              <a:defRPr lang="en-US"/>
            </a:defPPr>
            <a:lvl1pPr marL="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8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3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79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2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72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89129"/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0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890413" y="4808215"/>
            <a:ext cx="614970" cy="217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defPPr>
              <a:defRPr lang="en-US"/>
            </a:defPPr>
            <a:lvl1pPr marL="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8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3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79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2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72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89129"/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300,000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890413" y="3654103"/>
            <a:ext cx="614970" cy="217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defPPr>
              <a:defRPr lang="en-US"/>
            </a:defPPr>
            <a:lvl1pPr marL="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8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3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79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2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72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89129"/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600,000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890413" y="2498402"/>
            <a:ext cx="614970" cy="217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defPPr>
              <a:defRPr lang="en-US"/>
            </a:defPPr>
            <a:lvl1pPr marL="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8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3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79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2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72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89129"/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900,000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745951" y="1344292"/>
            <a:ext cx="756326" cy="217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defPPr>
              <a:defRPr lang="en-US"/>
            </a:defPPr>
            <a:lvl1pPr marL="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8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3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79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2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72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89129"/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1,200,000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2305647" y="6162353"/>
            <a:ext cx="90409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defPPr>
              <a:defRPr lang="en-US"/>
            </a:defPPr>
            <a:lvl1pPr marL="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8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3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79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2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72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89129"/>
            <a:r>
              <a:rPr lang="en-US" sz="1100" dirty="0">
                <a:solidFill>
                  <a:srgbClr val="000000"/>
                </a:solidFill>
                <a:latin typeface="Calibri" pitchFamily="34" charset="0"/>
              </a:rPr>
              <a:t>Undergraduate 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2429895" y="6355520"/>
            <a:ext cx="647613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defPPr>
              <a:defRPr lang="en-US"/>
            </a:defPPr>
            <a:lvl1pPr marL="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8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3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79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2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72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89129"/>
            <a:r>
              <a:rPr lang="en-US" sz="1100" dirty="0">
                <a:solidFill>
                  <a:srgbClr val="000000"/>
                </a:solidFill>
                <a:latin typeface="Calibri" pitchFamily="34" charset="0"/>
              </a:rPr>
              <a:t>Certificates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4549121" y="6162353"/>
            <a:ext cx="1040349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defPPr>
              <a:defRPr lang="en-US"/>
            </a:defPPr>
            <a:lvl1pPr marL="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8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3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79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2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72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89129"/>
            <a:r>
              <a:rPr lang="en-US" sz="1100" dirty="0">
                <a:solidFill>
                  <a:srgbClr val="000000"/>
                </a:solidFill>
                <a:latin typeface="Calibri" pitchFamily="34" charset="0"/>
              </a:rPr>
              <a:t>Associate Degrees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6712667" y="6162353"/>
            <a:ext cx="1088439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defPPr>
              <a:defRPr lang="en-US"/>
            </a:defPPr>
            <a:lvl1pPr marL="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8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3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79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2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72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89129"/>
            <a:r>
              <a:rPr lang="en-US" sz="1100" dirty="0">
                <a:solidFill>
                  <a:srgbClr val="000000"/>
                </a:solidFill>
                <a:latin typeface="Calibri" pitchFamily="34" charset="0"/>
              </a:rPr>
              <a:t>Bachelor's Degrees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20" name="TextBox 48"/>
          <p:cNvSpPr txBox="1">
            <a:spLocks noChangeArrowheads="1"/>
          </p:cNvSpPr>
          <p:nvPr/>
        </p:nvSpPr>
        <p:spPr bwMode="auto">
          <a:xfrm>
            <a:off x="1828800" y="1022038"/>
            <a:ext cx="7315200" cy="64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8" tIns="45709" rIns="91418" bIns="45709">
            <a:spAutoFit/>
          </a:bodyPr>
          <a:lstStyle>
            <a:defPPr>
              <a:defRPr lang="en-US"/>
            </a:defPPr>
            <a:lvl1pPr marL="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8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3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79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2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72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889129">
              <a:defRPr/>
            </a:pPr>
            <a:r>
              <a:rPr lang="en-US" b="1" dirty="0">
                <a:solidFill>
                  <a:prstClr val="black"/>
                </a:solidFill>
                <a:cs typeface="Arial" charset="0"/>
              </a:rPr>
              <a:t>The Gaps - Additional Certificates and Degrees </a:t>
            </a:r>
            <a:endParaRPr lang="en-US" b="1" dirty="0" smtClean="0">
              <a:solidFill>
                <a:prstClr val="black"/>
              </a:solidFill>
              <a:cs typeface="Arial" charset="0"/>
            </a:endParaRPr>
          </a:p>
          <a:p>
            <a:pPr algn="ctr" defTabSz="889129">
              <a:defRPr/>
            </a:pPr>
            <a:r>
              <a:rPr lang="en-US" b="1" dirty="0" smtClean="0">
                <a:solidFill>
                  <a:prstClr val="black"/>
                </a:solidFill>
                <a:cs typeface="Arial" charset="0"/>
              </a:rPr>
              <a:t>Needed </a:t>
            </a:r>
            <a:r>
              <a:rPr lang="en-US" b="1" dirty="0">
                <a:solidFill>
                  <a:prstClr val="black"/>
                </a:solidFill>
                <a:cs typeface="Arial" charset="0"/>
              </a:rPr>
              <a:t>by 2025 to Meet the 40-40-20 Goal</a:t>
            </a:r>
          </a:p>
        </p:txBody>
      </p:sp>
      <p:sp>
        <p:nvSpPr>
          <p:cNvPr id="21" name="TextBox 59"/>
          <p:cNvSpPr txBox="1">
            <a:spLocks noChangeArrowheads="1"/>
          </p:cNvSpPr>
          <p:nvPr/>
        </p:nvSpPr>
        <p:spPr bwMode="auto">
          <a:xfrm>
            <a:off x="6757812" y="5128892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>
            <a:spAutoFit/>
          </a:bodyPr>
          <a:lstStyle>
            <a:defPPr>
              <a:defRPr lang="en-US"/>
            </a:defPPr>
            <a:lvl1pPr marL="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8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3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79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2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72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889129" eaLnBrk="1" hangingPunct="1"/>
            <a:r>
              <a:rPr lang="en-US" sz="1200">
                <a:solidFill>
                  <a:prstClr val="white"/>
                </a:solidFill>
                <a:cs typeface="Arial" charset="0"/>
              </a:rPr>
              <a:t>404,536</a:t>
            </a:r>
          </a:p>
        </p:txBody>
      </p:sp>
      <p:sp>
        <p:nvSpPr>
          <p:cNvPr id="22" name="TextBox 60"/>
          <p:cNvSpPr txBox="1">
            <a:spLocks noChangeArrowheads="1"/>
          </p:cNvSpPr>
          <p:nvPr/>
        </p:nvSpPr>
        <p:spPr bwMode="auto">
          <a:xfrm>
            <a:off x="6757812" y="384936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>
            <a:spAutoFit/>
          </a:bodyPr>
          <a:lstStyle>
            <a:defPPr>
              <a:defRPr lang="en-US"/>
            </a:defPPr>
            <a:lvl1pPr marL="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8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3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79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2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72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889129" eaLnBrk="1" hangingPunct="1"/>
            <a:r>
              <a:rPr lang="en-US" sz="1200">
                <a:solidFill>
                  <a:prstClr val="white"/>
                </a:solidFill>
                <a:cs typeface="Arial" charset="0"/>
              </a:rPr>
              <a:t>273,588</a:t>
            </a:r>
          </a:p>
        </p:txBody>
      </p:sp>
      <p:sp>
        <p:nvSpPr>
          <p:cNvPr id="23" name="TextBox 61"/>
          <p:cNvSpPr txBox="1">
            <a:spLocks noChangeArrowheads="1"/>
          </p:cNvSpPr>
          <p:nvPr/>
        </p:nvSpPr>
        <p:spPr bwMode="auto">
          <a:xfrm>
            <a:off x="6757812" y="2825429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>
            <a:spAutoFit/>
          </a:bodyPr>
          <a:lstStyle>
            <a:defPPr>
              <a:defRPr lang="en-US"/>
            </a:defPPr>
            <a:lvl1pPr marL="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8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3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79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2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72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889129" eaLnBrk="1" hangingPunct="1"/>
            <a:r>
              <a:rPr lang="en-US" sz="1200">
                <a:solidFill>
                  <a:prstClr val="white"/>
                </a:solidFill>
                <a:cs typeface="Arial" charset="0"/>
              </a:rPr>
              <a:t>222,075</a:t>
            </a:r>
          </a:p>
        </p:txBody>
      </p:sp>
      <p:sp>
        <p:nvSpPr>
          <p:cNvPr id="24" name="TextBox 62"/>
          <p:cNvSpPr txBox="1">
            <a:spLocks noChangeArrowheads="1"/>
          </p:cNvSpPr>
          <p:nvPr/>
        </p:nvSpPr>
        <p:spPr bwMode="auto">
          <a:xfrm>
            <a:off x="4516262" y="5686104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>
            <a:spAutoFit/>
          </a:bodyPr>
          <a:lstStyle>
            <a:defPPr>
              <a:defRPr lang="en-US"/>
            </a:defPPr>
            <a:lvl1pPr marL="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8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3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79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2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72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889129" eaLnBrk="1" hangingPunct="1"/>
            <a:r>
              <a:rPr lang="en-US" sz="1200">
                <a:solidFill>
                  <a:prstClr val="white"/>
                </a:solidFill>
                <a:cs typeface="Arial" charset="0"/>
              </a:rPr>
              <a:t>110,620</a:t>
            </a:r>
          </a:p>
        </p:txBody>
      </p:sp>
      <p:sp>
        <p:nvSpPr>
          <p:cNvPr id="25" name="TextBox 63"/>
          <p:cNvSpPr txBox="1">
            <a:spLocks noChangeArrowheads="1"/>
          </p:cNvSpPr>
          <p:nvPr/>
        </p:nvSpPr>
        <p:spPr bwMode="auto">
          <a:xfrm>
            <a:off x="4516262" y="5257479"/>
            <a:ext cx="9906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>
            <a:spAutoFit/>
          </a:bodyPr>
          <a:lstStyle>
            <a:defPPr>
              <a:defRPr lang="en-US"/>
            </a:defPPr>
            <a:lvl1pPr marL="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8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3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79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2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72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889129" eaLnBrk="1" hangingPunct="1"/>
            <a:r>
              <a:rPr lang="en-US" sz="1200">
                <a:solidFill>
                  <a:prstClr val="white"/>
                </a:solidFill>
                <a:cs typeface="Arial" charset="0"/>
              </a:rPr>
              <a:t>153,230</a:t>
            </a:r>
          </a:p>
        </p:txBody>
      </p:sp>
      <p:sp>
        <p:nvSpPr>
          <p:cNvPr id="26" name="TextBox 64"/>
          <p:cNvSpPr txBox="1">
            <a:spLocks noChangeArrowheads="1"/>
          </p:cNvSpPr>
          <p:nvPr/>
        </p:nvSpPr>
        <p:spPr bwMode="auto">
          <a:xfrm>
            <a:off x="4516262" y="487171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>
            <a:spAutoFit/>
          </a:bodyPr>
          <a:lstStyle>
            <a:defPPr>
              <a:defRPr lang="en-US"/>
            </a:defPPr>
            <a:lvl1pPr marL="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8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3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79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2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72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889129" eaLnBrk="1" hangingPunct="1"/>
            <a:r>
              <a:rPr lang="en-US" sz="1200">
                <a:solidFill>
                  <a:prstClr val="white"/>
                </a:solidFill>
                <a:cs typeface="Arial" charset="0"/>
              </a:rPr>
              <a:t>35,970</a:t>
            </a:r>
          </a:p>
        </p:txBody>
      </p:sp>
      <p:sp>
        <p:nvSpPr>
          <p:cNvPr id="27" name="TextBox 65"/>
          <p:cNvSpPr txBox="1">
            <a:spLocks noChangeArrowheads="1"/>
          </p:cNvSpPr>
          <p:nvPr/>
        </p:nvSpPr>
        <p:spPr bwMode="auto">
          <a:xfrm>
            <a:off x="2293762" y="570991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>
            <a:spAutoFit/>
          </a:bodyPr>
          <a:lstStyle>
            <a:defPPr>
              <a:defRPr lang="en-US"/>
            </a:defPPr>
            <a:lvl1pPr marL="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8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3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79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2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72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889129" eaLnBrk="1" hangingPunct="1"/>
            <a:r>
              <a:rPr lang="en-US" sz="1200">
                <a:solidFill>
                  <a:prstClr val="white"/>
                </a:solidFill>
                <a:cs typeface="Arial" charset="0"/>
              </a:rPr>
              <a:t>122,466</a:t>
            </a:r>
          </a:p>
        </p:txBody>
      </p:sp>
      <p:sp>
        <p:nvSpPr>
          <p:cNvPr id="28" name="TextBox 66"/>
          <p:cNvSpPr txBox="1">
            <a:spLocks noChangeArrowheads="1"/>
          </p:cNvSpPr>
          <p:nvPr/>
        </p:nvSpPr>
        <p:spPr bwMode="auto">
          <a:xfrm>
            <a:off x="2293762" y="4978079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>
            <a:spAutoFit/>
          </a:bodyPr>
          <a:lstStyle>
            <a:defPPr>
              <a:defRPr lang="en-US"/>
            </a:defPPr>
            <a:lvl1pPr marL="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8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3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79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2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72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889129" eaLnBrk="1" hangingPunct="1"/>
            <a:r>
              <a:rPr lang="en-US" sz="1200">
                <a:solidFill>
                  <a:prstClr val="white"/>
                </a:solidFill>
                <a:cs typeface="Arial" charset="0"/>
              </a:rPr>
              <a:t>250,040</a:t>
            </a:r>
          </a:p>
        </p:txBody>
      </p:sp>
      <p:sp>
        <p:nvSpPr>
          <p:cNvPr id="29" name="TextBox 67"/>
          <p:cNvSpPr txBox="1">
            <a:spLocks noChangeArrowheads="1"/>
          </p:cNvSpPr>
          <p:nvPr/>
        </p:nvSpPr>
        <p:spPr bwMode="auto">
          <a:xfrm>
            <a:off x="2293762" y="4390704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>
            <a:spAutoFit/>
          </a:bodyPr>
          <a:lstStyle>
            <a:defPPr>
              <a:defRPr lang="en-US"/>
            </a:defPPr>
            <a:lvl1pPr marL="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8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3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79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2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72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889129" eaLnBrk="1" hangingPunct="1"/>
            <a:r>
              <a:rPr lang="en-US" sz="1200">
                <a:solidFill>
                  <a:prstClr val="white"/>
                </a:solidFill>
                <a:cs typeface="Arial" charset="0"/>
              </a:rPr>
              <a:t>65,251</a:t>
            </a:r>
          </a:p>
        </p:txBody>
      </p:sp>
      <p:sp>
        <p:nvSpPr>
          <p:cNvPr id="30" name="TextBox 68"/>
          <p:cNvSpPr txBox="1"/>
          <p:nvPr/>
        </p:nvSpPr>
        <p:spPr>
          <a:xfrm>
            <a:off x="6740349" y="2392040"/>
            <a:ext cx="990600" cy="277812"/>
          </a:xfrm>
          <a:prstGeom prst="rect">
            <a:avLst/>
          </a:prstGeom>
          <a:noFill/>
        </p:spPr>
        <p:txBody>
          <a:bodyPr lIns="91418" tIns="45709" rIns="91418" bIns="45709">
            <a:spAutoFit/>
          </a:bodyPr>
          <a:lstStyle>
            <a:defPPr>
              <a:defRPr lang="en-US"/>
            </a:defPPr>
            <a:lvl1pPr marL="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8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3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79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2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72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889129">
              <a:defRPr/>
            </a:pPr>
            <a:r>
              <a:rPr lang="en-US" sz="1200" b="1" dirty="0">
                <a:solidFill>
                  <a:srgbClr val="629DD1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45,573</a:t>
            </a:r>
          </a:p>
        </p:txBody>
      </p:sp>
      <p:sp>
        <p:nvSpPr>
          <p:cNvPr id="31" name="TextBox 69"/>
          <p:cNvSpPr txBox="1"/>
          <p:nvPr/>
        </p:nvSpPr>
        <p:spPr>
          <a:xfrm>
            <a:off x="4522612" y="4689153"/>
            <a:ext cx="990600" cy="276225"/>
          </a:xfrm>
          <a:prstGeom prst="rect">
            <a:avLst/>
          </a:prstGeom>
          <a:noFill/>
        </p:spPr>
        <p:txBody>
          <a:bodyPr lIns="91418" tIns="45709" rIns="91418" bIns="45709">
            <a:spAutoFit/>
          </a:bodyPr>
          <a:lstStyle>
            <a:defPPr>
              <a:defRPr lang="en-US"/>
            </a:defPPr>
            <a:lvl1pPr marL="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8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3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79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2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72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889129">
              <a:defRPr/>
            </a:pPr>
            <a:r>
              <a:rPr lang="en-US" sz="1200" b="1" dirty="0">
                <a:solidFill>
                  <a:srgbClr val="629DD1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54,844</a:t>
            </a:r>
          </a:p>
        </p:txBody>
      </p:sp>
      <p:sp>
        <p:nvSpPr>
          <p:cNvPr id="32" name="TextBox 70"/>
          <p:cNvSpPr txBox="1"/>
          <p:nvPr/>
        </p:nvSpPr>
        <p:spPr>
          <a:xfrm>
            <a:off x="2282649" y="3943029"/>
            <a:ext cx="990600" cy="277813"/>
          </a:xfrm>
          <a:prstGeom prst="rect">
            <a:avLst/>
          </a:prstGeom>
          <a:noFill/>
        </p:spPr>
        <p:txBody>
          <a:bodyPr lIns="91418" tIns="45709" rIns="91418" bIns="45709">
            <a:spAutoFit/>
          </a:bodyPr>
          <a:lstStyle>
            <a:defPPr>
              <a:defRPr lang="en-US"/>
            </a:defPPr>
            <a:lvl1pPr marL="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8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3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79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2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72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889129">
              <a:defRPr/>
            </a:pPr>
            <a:r>
              <a:rPr lang="en-US" sz="1200" b="1" dirty="0">
                <a:solidFill>
                  <a:srgbClr val="629DD1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153,351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2138187" y="3801741"/>
            <a:ext cx="1295400" cy="158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363862" y="4711377"/>
            <a:ext cx="1295400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560962" y="2426966"/>
            <a:ext cx="1295400" cy="158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74"/>
          <p:cNvSpPr txBox="1">
            <a:spLocks noChangeArrowheads="1"/>
          </p:cNvSpPr>
          <p:nvPr/>
        </p:nvSpPr>
        <p:spPr bwMode="auto">
          <a:xfrm>
            <a:off x="2244549" y="3535040"/>
            <a:ext cx="10668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>
            <a:spAutoFit/>
          </a:bodyPr>
          <a:lstStyle>
            <a:defPPr>
              <a:defRPr lang="en-US"/>
            </a:defPPr>
            <a:lvl1pPr marL="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8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3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79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2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72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889129" eaLnBrk="1" hangingPunct="1"/>
            <a:r>
              <a:rPr lang="en-US" sz="1200">
                <a:solidFill>
                  <a:prstClr val="black"/>
                </a:solidFill>
                <a:cs typeface="Arial" charset="0"/>
              </a:rPr>
              <a:t>The Gap</a:t>
            </a:r>
          </a:p>
        </p:txBody>
      </p:sp>
      <p:sp>
        <p:nvSpPr>
          <p:cNvPr id="37" name="TextBox 75"/>
          <p:cNvSpPr txBox="1">
            <a:spLocks noChangeArrowheads="1"/>
          </p:cNvSpPr>
          <p:nvPr/>
        </p:nvSpPr>
        <p:spPr bwMode="auto">
          <a:xfrm>
            <a:off x="6676849" y="2160265"/>
            <a:ext cx="10668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>
            <a:spAutoFit/>
          </a:bodyPr>
          <a:lstStyle>
            <a:defPPr>
              <a:defRPr lang="en-US"/>
            </a:defPPr>
            <a:lvl1pPr marL="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8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3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79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2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72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889129" eaLnBrk="1" hangingPunct="1"/>
            <a:r>
              <a:rPr lang="en-US" sz="1200">
                <a:solidFill>
                  <a:prstClr val="black"/>
                </a:solidFill>
                <a:cs typeface="Arial" charset="0"/>
              </a:rPr>
              <a:t>The Gap</a:t>
            </a:r>
          </a:p>
        </p:txBody>
      </p:sp>
      <p:sp>
        <p:nvSpPr>
          <p:cNvPr id="38" name="TextBox 76"/>
          <p:cNvSpPr txBox="1">
            <a:spLocks noChangeArrowheads="1"/>
          </p:cNvSpPr>
          <p:nvPr/>
        </p:nvSpPr>
        <p:spPr bwMode="auto">
          <a:xfrm>
            <a:off x="4460699" y="4435153"/>
            <a:ext cx="10668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>
            <a:spAutoFit/>
          </a:bodyPr>
          <a:lstStyle>
            <a:defPPr>
              <a:defRPr lang="en-US"/>
            </a:defPPr>
            <a:lvl1pPr marL="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8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3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79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2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72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889129" eaLnBrk="1" hangingPunct="1"/>
            <a:r>
              <a:rPr lang="en-US" sz="1200">
                <a:solidFill>
                  <a:prstClr val="black"/>
                </a:solidFill>
                <a:cs typeface="Arial" charset="0"/>
              </a:rPr>
              <a:t>The Gap</a:t>
            </a: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1828800" y="2019299"/>
            <a:ext cx="228600" cy="152400"/>
          </a:xfrm>
          <a:prstGeom prst="rect">
            <a:avLst/>
          </a:prstGeom>
          <a:solidFill>
            <a:srgbClr val="9BBB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18" tIns="45709" rIns="91418" bIns="45709"/>
          <a:lstStyle>
            <a:defPPr>
              <a:defRPr lang="en-US"/>
            </a:defPPr>
            <a:lvl1pPr marL="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8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3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79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2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72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89129"/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1828800" y="2247899"/>
            <a:ext cx="228600" cy="152400"/>
          </a:xfrm>
          <a:prstGeom prst="rect">
            <a:avLst/>
          </a:prstGeom>
          <a:solidFill>
            <a:srgbClr val="C050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18" tIns="45709" rIns="91418" bIns="45709"/>
          <a:lstStyle>
            <a:defPPr>
              <a:defRPr lang="en-US"/>
            </a:defPPr>
            <a:lvl1pPr marL="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8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3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79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2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72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89129"/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1828800" y="2476499"/>
            <a:ext cx="228600" cy="152400"/>
          </a:xfrm>
          <a:prstGeom prst="rect">
            <a:avLst/>
          </a:prstGeom>
          <a:solidFill>
            <a:srgbClr val="4F81B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18" tIns="45709" rIns="91418" bIns="45709"/>
          <a:lstStyle>
            <a:defPPr>
              <a:defRPr lang="en-US"/>
            </a:defPPr>
            <a:lvl1pPr marL="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8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3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79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2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72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89129"/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42" name="TextBox 39"/>
          <p:cNvSpPr txBox="1">
            <a:spLocks noChangeArrowheads="1"/>
          </p:cNvSpPr>
          <p:nvPr/>
        </p:nvSpPr>
        <p:spPr bwMode="auto">
          <a:xfrm>
            <a:off x="2057400" y="2389187"/>
            <a:ext cx="38862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>
            <a:spAutoFit/>
          </a:bodyPr>
          <a:lstStyle>
            <a:defPPr>
              <a:defRPr lang="en-US"/>
            </a:defPPr>
            <a:lvl1pPr marL="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8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3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79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2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72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89129" eaLnBrk="1" hangingPunct="1"/>
            <a:r>
              <a:rPr lang="en-US" sz="1100" dirty="0">
                <a:solidFill>
                  <a:prstClr val="black"/>
                </a:solidFill>
                <a:cs typeface="Arial" charset="0"/>
              </a:rPr>
              <a:t>25 to 50 Year Olds with Certificates/Degrees Who Will Still be in the Cohort in 2025</a:t>
            </a:r>
          </a:p>
        </p:txBody>
      </p:sp>
      <p:sp>
        <p:nvSpPr>
          <p:cNvPr id="43" name="TextBox 40"/>
          <p:cNvSpPr txBox="1">
            <a:spLocks noChangeArrowheads="1"/>
          </p:cNvSpPr>
          <p:nvPr/>
        </p:nvSpPr>
        <p:spPr bwMode="auto">
          <a:xfrm>
            <a:off x="2057400" y="2170112"/>
            <a:ext cx="48006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>
            <a:spAutoFit/>
          </a:bodyPr>
          <a:lstStyle>
            <a:defPPr>
              <a:defRPr lang="en-US"/>
            </a:defPPr>
            <a:lvl1pPr marL="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8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3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79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2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72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89129" eaLnBrk="1" hangingPunct="1"/>
            <a:r>
              <a:rPr lang="en-US" sz="1100">
                <a:solidFill>
                  <a:prstClr val="black"/>
                </a:solidFill>
                <a:cs typeface="Arial" charset="0"/>
              </a:rPr>
              <a:t>Additional Certificates/Degree Holders from Current Level of Production</a:t>
            </a:r>
          </a:p>
        </p:txBody>
      </p:sp>
      <p:sp>
        <p:nvSpPr>
          <p:cNvPr id="44" name="TextBox 41"/>
          <p:cNvSpPr txBox="1">
            <a:spLocks noChangeArrowheads="1"/>
          </p:cNvSpPr>
          <p:nvPr/>
        </p:nvSpPr>
        <p:spPr bwMode="auto">
          <a:xfrm>
            <a:off x="2057400" y="1951037"/>
            <a:ext cx="53340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>
            <a:spAutoFit/>
          </a:bodyPr>
          <a:lstStyle>
            <a:defPPr>
              <a:defRPr lang="en-US"/>
            </a:defPPr>
            <a:lvl1pPr marL="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0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8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33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79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26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72" algn="l" defTabSz="9142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89129" eaLnBrk="1" hangingPunct="1"/>
            <a:r>
              <a:rPr lang="en-US" sz="1100" dirty="0">
                <a:solidFill>
                  <a:prstClr val="black"/>
                </a:solidFill>
                <a:cs typeface="Arial" charset="0"/>
              </a:rPr>
              <a:t>Additional Certificates/Degree Holders from Current Levels of Net Migration</a:t>
            </a:r>
          </a:p>
        </p:txBody>
      </p:sp>
    </p:spTree>
    <p:extLst>
      <p:ext uri="{BB962C8B-B14F-4D97-AF65-F5344CB8AC3E}">
        <p14:creationId xmlns:p14="http://schemas.microsoft.com/office/powerpoint/2010/main" val="2200193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152400" y="6629400"/>
            <a:ext cx="8839200" cy="228600"/>
          </a:xfrm>
        </p:spPr>
        <p:txBody>
          <a:bodyPr/>
          <a:lstStyle/>
          <a:p>
            <a:r>
              <a:rPr lang="en-US" dirty="0" smtClean="0"/>
              <a:t>Central Oregon Community College | 2600 N.W. College Way | Bend, Oregon 97701 | (541) 383-7700 | www.cocc.edu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" y="2286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 Why focus on this now?</a:t>
            </a:r>
            <a:endParaRPr lang="en-US" sz="2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1371600"/>
            <a:ext cx="7981950" cy="1764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000"/>
              </a:spcAft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40-40-20</a:t>
            </a:r>
          </a:p>
          <a:p>
            <a:pPr marL="285750" indent="-285750">
              <a:spcAft>
                <a:spcPts val="1000"/>
              </a:spcAft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Achievement Compacts</a:t>
            </a:r>
          </a:p>
          <a:p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1981200"/>
            <a:ext cx="3486150" cy="254790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509160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90066"/>
              </p:ext>
            </p:extLst>
          </p:nvPr>
        </p:nvGraphicFramePr>
        <p:xfrm>
          <a:off x="762000" y="1371600"/>
          <a:ext cx="7696200" cy="4597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705578"/>
                <a:gridCol w="1425222"/>
                <a:gridCol w="1282700"/>
                <a:gridCol w="1282700"/>
              </a:tblGrid>
              <a:tr h="5029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Achievement Compact Data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2010-11</a:t>
                      </a:r>
                    </a:p>
                    <a:p>
                      <a:pPr algn="ctr"/>
                      <a:r>
                        <a:rPr lang="en-US" sz="1200" dirty="0" smtClean="0"/>
                        <a:t>(actual)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2011-12</a:t>
                      </a:r>
                    </a:p>
                    <a:p>
                      <a:pPr algn="ctr"/>
                      <a:r>
                        <a:rPr lang="en-US" sz="1200" dirty="0" smtClean="0"/>
                        <a:t>(actual)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2012-13</a:t>
                      </a:r>
                    </a:p>
                    <a:p>
                      <a:pPr algn="ctr"/>
                      <a:r>
                        <a:rPr lang="en-US" sz="1200" dirty="0" smtClean="0"/>
                        <a:t>(projected)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r>
                        <a:rPr lang="en-US" sz="1600" b="1" dirty="0" smtClean="0"/>
                        <a:t>Completion</a:t>
                      </a:r>
                      <a:endParaRPr lang="en-US" sz="16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Certificates/</a:t>
                      </a:r>
                      <a:r>
                        <a:rPr lang="en-US" sz="1600" dirty="0" err="1" smtClean="0"/>
                        <a:t>OTMs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375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215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387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Associate Degrees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374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472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526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Transfer</a:t>
                      </a:r>
                      <a:r>
                        <a:rPr lang="en-US" sz="1600" baseline="0" dirty="0" smtClean="0"/>
                        <a:t> to four-year institutions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502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652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716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r>
                        <a:rPr lang="en-US" sz="1600" b="1" dirty="0" smtClean="0"/>
                        <a:t>Progress</a:t>
                      </a:r>
                      <a:endParaRPr lang="en-US" sz="16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Enroll</a:t>
                      </a:r>
                      <a:r>
                        <a:rPr lang="en-US" sz="1600" baseline="0" dirty="0" smtClean="0"/>
                        <a:t> and complete </a:t>
                      </a:r>
                      <a:r>
                        <a:rPr lang="en-US" sz="1600" baseline="0" dirty="0" err="1" smtClean="0"/>
                        <a:t>dev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ed</a:t>
                      </a:r>
                      <a:r>
                        <a:rPr lang="en-US" sz="1600" baseline="0" dirty="0" smtClean="0"/>
                        <a:t> writing (%)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64%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62.3%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62%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Enroll</a:t>
                      </a:r>
                      <a:r>
                        <a:rPr lang="en-US" sz="1600" baseline="0" dirty="0" smtClean="0"/>
                        <a:t> and complete </a:t>
                      </a:r>
                      <a:r>
                        <a:rPr lang="en-US" sz="1600" baseline="0" dirty="0" err="1" smtClean="0"/>
                        <a:t>dev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ed</a:t>
                      </a:r>
                      <a:r>
                        <a:rPr lang="en-US" sz="1600" baseline="0" dirty="0" smtClean="0"/>
                        <a:t> math(%)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65%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63.6%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64%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Earn 15/30 credits in a year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5031/2411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5143/2443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5057/2348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r>
                        <a:rPr lang="en-US" sz="1600" b="1" dirty="0" smtClean="0"/>
                        <a:t>Connections</a:t>
                      </a:r>
                      <a:endParaRPr lang="en-US" sz="16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Dual enrolled in OUS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786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866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989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Transfer to OUS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1246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1316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0227834"/>
              </p:ext>
            </p:extLst>
          </p:nvPr>
        </p:nvGraphicFramePr>
        <p:xfrm>
          <a:off x="1219200" y="1066800"/>
          <a:ext cx="66294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4794336"/>
              </p:ext>
            </p:extLst>
          </p:nvPr>
        </p:nvGraphicFramePr>
        <p:xfrm>
          <a:off x="1300450" y="1181100"/>
          <a:ext cx="65532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 title="Percentage of Completions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3814651"/>
              </p:ext>
            </p:extLst>
          </p:nvPr>
        </p:nvGraphicFramePr>
        <p:xfrm>
          <a:off x="1300450" y="1143000"/>
          <a:ext cx="65532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209550" y="6610350"/>
            <a:ext cx="8839200" cy="228600"/>
          </a:xfrm>
        </p:spPr>
        <p:txBody>
          <a:bodyPr/>
          <a:lstStyle/>
          <a:p>
            <a:r>
              <a:rPr lang="en-US" dirty="0" smtClean="0"/>
              <a:t>Central Oregon Community College | 2600 N.W. College Way | Bend, Oregon 97701 | (541) 383-7700 | www.cocc.edu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2286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 Why focus on this now?</a:t>
            </a:r>
            <a:endParaRPr lang="en-US" sz="2800" b="1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434340"/>
              </p:ext>
            </p:extLst>
          </p:nvPr>
        </p:nvGraphicFramePr>
        <p:xfrm>
          <a:off x="1295400" y="1143000"/>
          <a:ext cx="6563301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3997403"/>
              </p:ext>
            </p:extLst>
          </p:nvPr>
        </p:nvGraphicFramePr>
        <p:xfrm>
          <a:off x="1300450" y="1166878"/>
          <a:ext cx="6553200" cy="51338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3982047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Graphic spid="11" grpId="0">
        <p:bldAsOne/>
      </p:bldGraphic>
      <p:bldGraphic spid="9" grpId="0">
        <p:bldAsOne/>
      </p:bldGraphic>
      <p:bldGraphic spid="6" grpId="0">
        <p:bldAsOne/>
      </p:bldGraphic>
      <p:bldGraphic spid="5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152400" y="6629400"/>
            <a:ext cx="8839200" cy="228600"/>
          </a:xfrm>
        </p:spPr>
        <p:txBody>
          <a:bodyPr/>
          <a:lstStyle/>
          <a:p>
            <a:r>
              <a:rPr lang="en-US" dirty="0" smtClean="0"/>
              <a:t>Central Oregon Community College | 2600 N.W. College Way | Bend, Oregon 97701 | (541) 383-7700 | www.cocc.edu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" y="2286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 Why focus on this now?</a:t>
            </a:r>
            <a:endParaRPr lang="en-US" sz="2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1371600"/>
            <a:ext cx="7981950" cy="5119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000"/>
              </a:spcAft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40-40-20</a:t>
            </a:r>
          </a:p>
          <a:p>
            <a:pPr marL="285750" indent="-285750">
              <a:spcAft>
                <a:spcPts val="1000"/>
              </a:spcAft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Achievement Compacts</a:t>
            </a:r>
          </a:p>
          <a:p>
            <a:pPr marL="285750" indent="-285750">
              <a:spcAft>
                <a:spcPts val="1000"/>
              </a:spcAft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Outcomes-based funding</a:t>
            </a:r>
          </a:p>
          <a:p>
            <a:pPr marL="285750" indent="-285750">
              <a:spcAft>
                <a:spcPts val="1000"/>
              </a:spcAft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Strategic Planning</a:t>
            </a:r>
          </a:p>
          <a:p>
            <a:pPr marL="285750" indent="-285750">
              <a:spcAft>
                <a:spcPts val="1000"/>
              </a:spcAft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Accreditation</a:t>
            </a:r>
          </a:p>
          <a:p>
            <a:pPr marL="285750" indent="-285750">
              <a:spcAft>
                <a:spcPts val="1000"/>
              </a:spcAft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Institutional viability</a:t>
            </a:r>
          </a:p>
          <a:p>
            <a:pPr marL="285750" indent="-285750">
              <a:spcAft>
                <a:spcPts val="1000"/>
              </a:spcAft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Financial aid changes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  <a:p>
            <a:pPr marL="284163" indent="-284163">
              <a:spcAft>
                <a:spcPts val="1000"/>
              </a:spcAft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				</a:t>
            </a:r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… and it’s the right thing to do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  <a:p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1981200"/>
            <a:ext cx="3486150" cy="254790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543723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152400" y="6629400"/>
            <a:ext cx="8839200" cy="228600"/>
          </a:xfrm>
        </p:spPr>
        <p:txBody>
          <a:bodyPr/>
          <a:lstStyle/>
          <a:p>
            <a:r>
              <a:rPr lang="en-US" dirty="0" smtClean="0"/>
              <a:t>Central Oregon Community College | 2600 N.W. College Way | Bend, Oregon 97701 | (541) 383-7700 | www.cocc.edu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2286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Resources &amp; Next Steps</a:t>
            </a:r>
            <a:endParaRPr lang="en-US" sz="2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1000" y="1371600"/>
            <a:ext cx="73152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2C6381"/>
                </a:solidFill>
                <a:latin typeface="Calibri" pitchFamily="34" charset="0"/>
                <a:cs typeface="Calibri" pitchFamily="34" charset="0"/>
              </a:rPr>
              <a:t>Web Page</a:t>
            </a:r>
          </a:p>
          <a:p>
            <a:pPr marL="284163" lvl="1" indent="-284163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Data</a:t>
            </a:r>
          </a:p>
          <a:p>
            <a:pPr marL="284163" lvl="1" indent="-284163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Articles and research</a:t>
            </a:r>
          </a:p>
          <a:p>
            <a:pPr marL="284163" lvl="1" indent="-284163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Proven and promising student success </a:t>
            </a:r>
          </a:p>
          <a:p>
            <a:pPr marL="284163" lvl="2"/>
            <a:r>
              <a:rPr lang="en-US" sz="2400" dirty="0" smtClean="0">
                <a:latin typeface="Calibri" pitchFamily="34" charset="0"/>
                <a:cs typeface="Calibri" pitchFamily="34" charset="0"/>
              </a:rPr>
              <a:t>strategies</a:t>
            </a:r>
          </a:p>
          <a:p>
            <a:pPr marL="284163" lvl="1" indent="-284163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Inventory of current practices</a:t>
            </a:r>
            <a:endParaRPr lang="en-US" sz="1600" dirty="0" smtClean="0">
              <a:latin typeface="Calibri" pitchFamily="34" charset="0"/>
              <a:cs typeface="Calibri" pitchFamily="34" charset="0"/>
            </a:endParaRPr>
          </a:p>
          <a:p>
            <a:pPr marL="0" lvl="1"/>
            <a:endParaRPr lang="en-US" sz="1600" dirty="0" smtClean="0">
              <a:latin typeface="Calibri" pitchFamily="34" charset="0"/>
              <a:cs typeface="Calibri" pitchFamily="34" charset="0"/>
            </a:endParaRPr>
          </a:p>
          <a:p>
            <a:pPr marL="0" lvl="1"/>
            <a:r>
              <a:rPr lang="en-US" sz="2400" b="1" dirty="0" smtClean="0">
                <a:solidFill>
                  <a:srgbClr val="2C6381"/>
                </a:solidFill>
                <a:latin typeface="Calibri" pitchFamily="34" charset="0"/>
                <a:cs typeface="Calibri" pitchFamily="34" charset="0"/>
              </a:rPr>
              <a:t>Survey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Select top five strategies most connected to student success goals and benchmarks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Room to add your own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Respond by end of May</a:t>
            </a:r>
            <a:endParaRPr lang="en-US" sz="1600" dirty="0" smtClean="0">
              <a:latin typeface="Calibri" pitchFamily="34" charset="0"/>
              <a:cs typeface="Calibri" pitchFamily="34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pPr marL="0" lvl="1"/>
            <a:r>
              <a:rPr lang="en-US" sz="2400" b="1" dirty="0" smtClean="0">
                <a:solidFill>
                  <a:srgbClr val="2C6381"/>
                </a:solidFill>
                <a:latin typeface="Calibri" pitchFamily="34" charset="0"/>
                <a:cs typeface="Calibri" pitchFamily="34" charset="0"/>
              </a:rPr>
              <a:t>Implementation Teams</a:t>
            </a:r>
            <a:r>
              <a:rPr lang="en-US" sz="2400" dirty="0" smtClean="0">
                <a:solidFill>
                  <a:srgbClr val="2C638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(details TBD)</a:t>
            </a:r>
            <a:endParaRPr lang="en-US" sz="2800" b="1" dirty="0">
              <a:latin typeface="Calibri" pitchFamily="34" charset="0"/>
              <a:cs typeface="Calibri" pitchFamily="34" charset="0"/>
            </a:endParaRPr>
          </a:p>
          <a:p>
            <a:endParaRPr lang="en-US" b="1" dirty="0" smtClean="0">
              <a:latin typeface="Calibri" pitchFamily="34" charset="0"/>
              <a:cs typeface="Calibri" pitchFamily="34" charset="0"/>
            </a:endParaRPr>
          </a:p>
          <a:p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16541">
            <a:off x="5779745" y="1576830"/>
            <a:ext cx="2590800" cy="188929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612442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152400" y="6629400"/>
            <a:ext cx="8839200" cy="228600"/>
          </a:xfrm>
        </p:spPr>
        <p:txBody>
          <a:bodyPr/>
          <a:lstStyle/>
          <a:p>
            <a:r>
              <a:rPr lang="en-US" dirty="0" smtClean="0"/>
              <a:t>Central Oregon Community College | 2600 N.W. College Way | Bend, Oregon 97701 | (541) 383-7700 | www.cocc.edu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2286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Task Force Members</a:t>
            </a:r>
            <a:endParaRPr lang="en-US" sz="2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3009" y="1447800"/>
            <a:ext cx="8153400" cy="4734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400"/>
              </a:spcAft>
              <a:buFont typeface="Arial" pitchFamily="34" charset="0"/>
              <a:buChar char="•"/>
            </a:pPr>
            <a:r>
              <a:rPr lang="en-US" sz="2200" b="1" dirty="0">
                <a:solidFill>
                  <a:srgbClr val="2C6381"/>
                </a:solidFill>
                <a:latin typeface="Calibri" pitchFamily="34" charset="0"/>
                <a:cs typeface="Calibri" pitchFamily="34" charset="0"/>
              </a:rPr>
              <a:t>Lew Cousineau</a:t>
            </a:r>
            <a:r>
              <a:rPr lang="en-US" sz="2200" dirty="0">
                <a:latin typeface="Calibri" pitchFamily="34" charset="0"/>
                <a:cs typeface="Calibri" pitchFamily="34" charset="0"/>
              </a:rPr>
              <a:t>:  CIS Faculty &amp; Chair of ChairMoot </a:t>
            </a:r>
          </a:p>
          <a:p>
            <a:pPr marL="285750" indent="-285750">
              <a:spcAft>
                <a:spcPts val="1400"/>
              </a:spcAft>
              <a:buFont typeface="Arial" pitchFamily="34" charset="0"/>
              <a:buChar char="•"/>
            </a:pPr>
            <a:r>
              <a:rPr lang="en-US" sz="2200" b="1" dirty="0">
                <a:solidFill>
                  <a:srgbClr val="2C6381"/>
                </a:solidFill>
                <a:latin typeface="Calibri" pitchFamily="34" charset="0"/>
                <a:cs typeface="Calibri" pitchFamily="34" charset="0"/>
              </a:rPr>
              <a:t>Stacey Donohue</a:t>
            </a:r>
            <a:r>
              <a:rPr lang="en-US" sz="2200" dirty="0">
                <a:latin typeface="Calibri" pitchFamily="34" charset="0"/>
                <a:cs typeface="Calibri" pitchFamily="34" charset="0"/>
              </a:rPr>
              <a:t>: Humanities Faculty &amp; Strategic Planning Committee </a:t>
            </a:r>
          </a:p>
          <a:p>
            <a:pPr marL="285750" indent="-285750">
              <a:spcAft>
                <a:spcPts val="1400"/>
              </a:spcAft>
              <a:buFont typeface="Arial" pitchFamily="34" charset="0"/>
              <a:buChar char="•"/>
            </a:pPr>
            <a:r>
              <a:rPr lang="en-US" sz="2200" b="1" dirty="0">
                <a:solidFill>
                  <a:srgbClr val="2C6381"/>
                </a:solidFill>
                <a:latin typeface="Calibri" pitchFamily="34" charset="0"/>
                <a:cs typeface="Calibri" pitchFamily="34" charset="0"/>
              </a:rPr>
              <a:t>Shawna Elsberry</a:t>
            </a:r>
            <a:r>
              <a:rPr lang="en-US" sz="2200" dirty="0">
                <a:latin typeface="Calibri" pitchFamily="34" charset="0"/>
                <a:cs typeface="Calibri" pitchFamily="34" charset="0"/>
              </a:rPr>
              <a:t>: Director of Student Retention</a:t>
            </a:r>
          </a:p>
          <a:p>
            <a:pPr marL="285750" indent="-285750">
              <a:spcAft>
                <a:spcPts val="1400"/>
              </a:spcAft>
              <a:buFont typeface="Arial" pitchFamily="34" charset="0"/>
              <a:buChar char="•"/>
            </a:pPr>
            <a:r>
              <a:rPr lang="en-US" sz="2200" b="1" dirty="0">
                <a:solidFill>
                  <a:srgbClr val="2C6381"/>
                </a:solidFill>
                <a:latin typeface="Calibri" pitchFamily="34" charset="0"/>
                <a:cs typeface="Calibri" pitchFamily="34" charset="0"/>
              </a:rPr>
              <a:t>Sara Henson</a:t>
            </a:r>
            <a:r>
              <a:rPr lang="en-US" sz="2200" dirty="0">
                <a:latin typeface="Calibri" pitchFamily="34" charset="0"/>
                <a:cs typeface="Calibri" pitchFamily="34" charset="0"/>
              </a:rPr>
              <a:t>: Human Development Faculty</a:t>
            </a:r>
          </a:p>
          <a:p>
            <a:pPr marL="285750" indent="-285750">
              <a:spcAft>
                <a:spcPts val="1400"/>
              </a:spcAft>
              <a:buFont typeface="Arial" pitchFamily="34" charset="0"/>
              <a:buChar char="•"/>
            </a:pPr>
            <a:r>
              <a:rPr lang="en-US" sz="2200" b="1" dirty="0">
                <a:solidFill>
                  <a:srgbClr val="2C6381"/>
                </a:solidFill>
                <a:latin typeface="Calibri" pitchFamily="34" charset="0"/>
                <a:cs typeface="Calibri" pitchFamily="34" charset="0"/>
              </a:rPr>
              <a:t>Michael Fisher</a:t>
            </a:r>
            <a:r>
              <a:rPr lang="en-US" sz="2200" dirty="0">
                <a:latin typeface="Calibri" pitchFamily="34" charset="0"/>
                <a:cs typeface="Calibri" pitchFamily="34" charset="0"/>
              </a:rPr>
              <a:t>: Instructional Dean</a:t>
            </a:r>
          </a:p>
          <a:p>
            <a:pPr marL="285750" indent="-285750">
              <a:spcAft>
                <a:spcPts val="1400"/>
              </a:spcAft>
              <a:buFont typeface="Arial" pitchFamily="34" charset="0"/>
              <a:buChar char="•"/>
            </a:pPr>
            <a:r>
              <a:rPr lang="en-US" sz="2200" b="1" dirty="0">
                <a:solidFill>
                  <a:srgbClr val="2C6381"/>
                </a:solidFill>
                <a:latin typeface="Calibri" pitchFamily="34" charset="0"/>
                <a:cs typeface="Calibri" pitchFamily="34" charset="0"/>
              </a:rPr>
              <a:t>Shirley Metcalf</a:t>
            </a:r>
            <a:r>
              <a:rPr lang="en-US" sz="2200" dirty="0">
                <a:latin typeface="Calibri" pitchFamily="34" charset="0"/>
                <a:cs typeface="Calibri" pitchFamily="34" charset="0"/>
              </a:rPr>
              <a:t>: Interim Vice President for Instruction</a:t>
            </a:r>
          </a:p>
          <a:p>
            <a:pPr marL="285750" indent="-285750">
              <a:spcAft>
                <a:spcPts val="1400"/>
              </a:spcAft>
              <a:buFont typeface="Arial" pitchFamily="34" charset="0"/>
              <a:buChar char="•"/>
            </a:pPr>
            <a:r>
              <a:rPr lang="en-US" sz="2200" b="1" dirty="0">
                <a:solidFill>
                  <a:srgbClr val="2C6381"/>
                </a:solidFill>
                <a:latin typeface="Calibri" pitchFamily="34" charset="0"/>
                <a:cs typeface="Calibri" pitchFamily="34" charset="0"/>
              </a:rPr>
              <a:t>Alicia Moore</a:t>
            </a:r>
            <a:r>
              <a:rPr lang="en-US" sz="2200" dirty="0">
                <a:latin typeface="Calibri" pitchFamily="34" charset="0"/>
                <a:cs typeface="Calibri" pitchFamily="34" charset="0"/>
              </a:rPr>
              <a:t>: Dean of Student &amp; Enrollment Services</a:t>
            </a:r>
          </a:p>
          <a:p>
            <a:pPr marL="285750" indent="-285750">
              <a:spcAft>
                <a:spcPts val="1400"/>
              </a:spcAft>
              <a:buFont typeface="Arial" pitchFamily="34" charset="0"/>
              <a:buChar char="•"/>
            </a:pPr>
            <a:r>
              <a:rPr lang="en-US" sz="2200" b="1" dirty="0">
                <a:solidFill>
                  <a:srgbClr val="2C6381"/>
                </a:solidFill>
                <a:latin typeface="Calibri" pitchFamily="34" charset="0"/>
                <a:cs typeface="Calibri" pitchFamily="34" charset="0"/>
              </a:rPr>
              <a:t>Kathy Smith</a:t>
            </a:r>
            <a:r>
              <a:rPr lang="en-US" sz="2200" dirty="0">
                <a:latin typeface="Calibri" pitchFamily="34" charset="0"/>
                <a:cs typeface="Calibri" pitchFamily="34" charset="0"/>
              </a:rPr>
              <a:t>: Math Faculty, Faculty Forum President &amp; Institutional Viability Task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Force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586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1_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859</TotalTime>
  <Words>673</Words>
  <Application>Microsoft Office PowerPoint</Application>
  <PresentationFormat>On-screen Show (4:3)</PresentationFormat>
  <Paragraphs>149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College Campus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Scott Donnell</dc:creator>
  <cp:lastModifiedBy>Terri Botts</cp:lastModifiedBy>
  <cp:revision>115</cp:revision>
  <cp:lastPrinted>2013-04-19T16:59:44Z</cp:lastPrinted>
  <dcterms:created xsi:type="dcterms:W3CDTF">2009-01-16T19:38:02Z</dcterms:created>
  <dcterms:modified xsi:type="dcterms:W3CDTF">2013-04-19T19:01:10Z</dcterms:modified>
</cp:coreProperties>
</file>